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42" r:id="rId1"/>
  </p:sldMasterIdLst>
  <p:notesMasterIdLst>
    <p:notesMasterId r:id="rId31"/>
  </p:notesMasterIdLst>
  <p:sldIdLst>
    <p:sldId id="295" r:id="rId2"/>
    <p:sldId id="285" r:id="rId3"/>
    <p:sldId id="294" r:id="rId4"/>
    <p:sldId id="286" r:id="rId5"/>
    <p:sldId id="284" r:id="rId6"/>
    <p:sldId id="280" r:id="rId7"/>
    <p:sldId id="288" r:id="rId8"/>
    <p:sldId id="289" r:id="rId9"/>
    <p:sldId id="290" r:id="rId10"/>
    <p:sldId id="291" r:id="rId11"/>
    <p:sldId id="315" r:id="rId12"/>
    <p:sldId id="302" r:id="rId13"/>
    <p:sldId id="292" r:id="rId14"/>
    <p:sldId id="293" r:id="rId15"/>
    <p:sldId id="306" r:id="rId16"/>
    <p:sldId id="307" r:id="rId17"/>
    <p:sldId id="308" r:id="rId18"/>
    <p:sldId id="309" r:id="rId19"/>
    <p:sldId id="298" r:id="rId20"/>
    <p:sldId id="316" r:id="rId21"/>
    <p:sldId id="317" r:id="rId22"/>
    <p:sldId id="296" r:id="rId23"/>
    <p:sldId id="303" r:id="rId24"/>
    <p:sldId id="313" r:id="rId25"/>
    <p:sldId id="312" r:id="rId26"/>
    <p:sldId id="304" r:id="rId27"/>
    <p:sldId id="310" r:id="rId28"/>
    <p:sldId id="311" r:id="rId29"/>
    <p:sldId id="314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5"/>
    <a:srgbClr val="F17373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0" autoAdjust="0"/>
  </p:normalViewPr>
  <p:slideViewPr>
    <p:cSldViewPr>
      <p:cViewPr>
        <p:scale>
          <a:sx n="68" d="100"/>
          <a:sy n="68" d="100"/>
        </p:scale>
        <p:origin x="-588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68BC6F-8465-473C-948B-B634DECC32DB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EB1E683-DD97-429C-873E-27FA3DBC23A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Индивидуальная</a:t>
          </a:r>
          <a:endParaRPr lang="ru-RU" sz="2400" b="1" dirty="0">
            <a:solidFill>
              <a:srgbClr val="C00000"/>
            </a:solidFill>
          </a:endParaRPr>
        </a:p>
      </dgm:t>
    </dgm:pt>
    <dgm:pt modelId="{4843DA6A-1CE0-42F6-B2BF-7763F1B84E87}" type="parTrans" cxnId="{1F6D8788-CF67-4CC2-B624-09111BB05E6D}">
      <dgm:prSet/>
      <dgm:spPr/>
      <dgm:t>
        <a:bodyPr/>
        <a:lstStyle/>
        <a:p>
          <a:endParaRPr lang="ru-RU"/>
        </a:p>
      </dgm:t>
    </dgm:pt>
    <dgm:pt modelId="{1743B45D-2734-4452-9AFB-3D99787EAB33}" type="sibTrans" cxnId="{1F6D8788-CF67-4CC2-B624-09111BB05E6D}">
      <dgm:prSet/>
      <dgm:spPr/>
      <dgm:t>
        <a:bodyPr/>
        <a:lstStyle/>
        <a:p>
          <a:endParaRPr lang="ru-RU"/>
        </a:p>
      </dgm:t>
    </dgm:pt>
    <dgm:pt modelId="{8E4B01D6-0993-46DF-BAE2-8244B05E95D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B050"/>
              </a:solidFill>
            </a:rPr>
            <a:t>Групповая</a:t>
          </a:r>
          <a:endParaRPr lang="ru-RU" sz="2400" b="1" dirty="0">
            <a:solidFill>
              <a:srgbClr val="00B050"/>
            </a:solidFill>
          </a:endParaRPr>
        </a:p>
      </dgm:t>
    </dgm:pt>
    <dgm:pt modelId="{AA57E550-4F91-443F-A807-F80B72046F29}" type="parTrans" cxnId="{50257AA4-433A-4B98-AC71-753AF3286974}">
      <dgm:prSet/>
      <dgm:spPr/>
      <dgm:t>
        <a:bodyPr/>
        <a:lstStyle/>
        <a:p>
          <a:endParaRPr lang="ru-RU"/>
        </a:p>
      </dgm:t>
    </dgm:pt>
    <dgm:pt modelId="{66ABA503-2D4D-4277-A491-B12532B06395}" type="sibTrans" cxnId="{50257AA4-433A-4B98-AC71-753AF3286974}">
      <dgm:prSet/>
      <dgm:spPr/>
      <dgm:t>
        <a:bodyPr/>
        <a:lstStyle/>
        <a:p>
          <a:endParaRPr lang="ru-RU"/>
        </a:p>
      </dgm:t>
    </dgm:pt>
    <dgm:pt modelId="{67251AB4-C568-4B5A-8666-ED30A39C27B7}">
      <dgm:prSet phldrT="[Текст]" custT="1"/>
      <dgm:spPr/>
      <dgm:t>
        <a:bodyPr/>
        <a:lstStyle/>
        <a:p>
          <a:r>
            <a:rPr lang="ru-RU" sz="2400" b="1" dirty="0" smtClean="0"/>
            <a:t>            Блочный метод</a:t>
          </a:r>
          <a:endParaRPr lang="ru-RU" sz="2400" b="1" dirty="0"/>
        </a:p>
      </dgm:t>
    </dgm:pt>
    <dgm:pt modelId="{3EBABA6F-6EAF-43AC-9088-543336C40FDF}" type="parTrans" cxnId="{F55F35DE-CF47-4549-BFFD-124BC07A9CAF}">
      <dgm:prSet/>
      <dgm:spPr/>
      <dgm:t>
        <a:bodyPr/>
        <a:lstStyle/>
        <a:p>
          <a:endParaRPr lang="ru-RU"/>
        </a:p>
      </dgm:t>
    </dgm:pt>
    <dgm:pt modelId="{EF2A00F1-5B36-46A2-8D47-D8D22E5CC702}" type="sibTrans" cxnId="{F55F35DE-CF47-4549-BFFD-124BC07A9CAF}">
      <dgm:prSet/>
      <dgm:spPr/>
      <dgm:t>
        <a:bodyPr/>
        <a:lstStyle/>
        <a:p>
          <a:endParaRPr lang="ru-RU"/>
        </a:p>
      </dgm:t>
    </dgm:pt>
    <dgm:pt modelId="{A1F05895-1C50-4C3D-8D73-D9A6492C68AF}" type="pres">
      <dgm:prSet presAssocID="{1068BC6F-8465-473C-948B-B634DECC32DB}" presName="arrowDiagram" presStyleCnt="0">
        <dgm:presLayoutVars>
          <dgm:chMax val="5"/>
          <dgm:dir/>
          <dgm:resizeHandles val="exact"/>
        </dgm:presLayoutVars>
      </dgm:prSet>
      <dgm:spPr/>
    </dgm:pt>
    <dgm:pt modelId="{B3E6F172-F8F5-4EBD-9C7E-E06CAD9CCE19}" type="pres">
      <dgm:prSet presAssocID="{1068BC6F-8465-473C-948B-B634DECC32DB}" presName="arrow" presStyleLbl="bgShp" presStyleIdx="0" presStyleCnt="1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</dgm:pt>
    <dgm:pt modelId="{E9644C5A-0F0C-4407-84AC-CED001EA3129}" type="pres">
      <dgm:prSet presAssocID="{1068BC6F-8465-473C-948B-B634DECC32DB}" presName="arrowDiagram3" presStyleCnt="0"/>
      <dgm:spPr/>
    </dgm:pt>
    <dgm:pt modelId="{B5E7C06C-6CB7-4D50-A2A3-F3C020E184B7}" type="pres">
      <dgm:prSet presAssocID="{6EB1E683-DD97-429C-873E-27FA3DBC23AA}" presName="bullet3a" presStyleLbl="node1" presStyleIdx="0" presStyleCnt="3"/>
      <dgm:spPr/>
    </dgm:pt>
    <dgm:pt modelId="{9EA53B3C-579A-490C-A90D-A20D4679A6CC}" type="pres">
      <dgm:prSet presAssocID="{6EB1E683-DD97-429C-873E-27FA3DBC23AA}" presName="textBox3a" presStyleLbl="revTx" presStyleIdx="0" presStyleCnt="3" custScaleX="264898" custLinFactNeighborX="86066" custLinFactNeighborY="3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2621C-9FC1-4EA2-AF94-BF2830F63C92}" type="pres">
      <dgm:prSet presAssocID="{8E4B01D6-0993-46DF-BAE2-8244B05E95D6}" presName="bullet3b" presStyleLbl="node1" presStyleIdx="1" presStyleCnt="3"/>
      <dgm:spPr/>
    </dgm:pt>
    <dgm:pt modelId="{6103D8FE-D510-4BE2-B8EE-369E4FABC62E}" type="pres">
      <dgm:prSet presAssocID="{8E4B01D6-0993-46DF-BAE2-8244B05E95D6}" presName="textBox3b" presStyleLbl="revTx" presStyleIdx="1" presStyleCnt="3" custScaleX="184454" custLinFactNeighborX="43395" custLinFactNeighborY="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A2817-2141-426B-A32E-5F9CF2091F95}" type="pres">
      <dgm:prSet presAssocID="{67251AB4-C568-4B5A-8666-ED30A39C27B7}" presName="bullet3c" presStyleLbl="node1" presStyleIdx="2" presStyleCnt="3"/>
      <dgm:spPr/>
    </dgm:pt>
    <dgm:pt modelId="{8EDE8647-1769-4679-8A28-9972AA64FFFF}" type="pres">
      <dgm:prSet presAssocID="{67251AB4-C568-4B5A-8666-ED30A39C27B7}" presName="textBox3c" presStyleLbl="revTx" presStyleIdx="2" presStyleCnt="3" custScaleX="229072" custLinFactNeighborX="86022" custLinFactNeighborY="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5F35DE-CF47-4549-BFFD-124BC07A9CAF}" srcId="{1068BC6F-8465-473C-948B-B634DECC32DB}" destId="{67251AB4-C568-4B5A-8666-ED30A39C27B7}" srcOrd="2" destOrd="0" parTransId="{3EBABA6F-6EAF-43AC-9088-543336C40FDF}" sibTransId="{EF2A00F1-5B36-46A2-8D47-D8D22E5CC702}"/>
    <dgm:cxn modelId="{50257AA4-433A-4B98-AC71-753AF3286974}" srcId="{1068BC6F-8465-473C-948B-B634DECC32DB}" destId="{8E4B01D6-0993-46DF-BAE2-8244B05E95D6}" srcOrd="1" destOrd="0" parTransId="{AA57E550-4F91-443F-A807-F80B72046F29}" sibTransId="{66ABA503-2D4D-4277-A491-B12532B06395}"/>
    <dgm:cxn modelId="{C73E3CF9-6FC0-435B-B0C9-DB514EF44D6E}" type="presOf" srcId="{67251AB4-C568-4B5A-8666-ED30A39C27B7}" destId="{8EDE8647-1769-4679-8A28-9972AA64FFFF}" srcOrd="0" destOrd="0" presId="urn:microsoft.com/office/officeart/2005/8/layout/arrow2"/>
    <dgm:cxn modelId="{1F6D8788-CF67-4CC2-B624-09111BB05E6D}" srcId="{1068BC6F-8465-473C-948B-B634DECC32DB}" destId="{6EB1E683-DD97-429C-873E-27FA3DBC23AA}" srcOrd="0" destOrd="0" parTransId="{4843DA6A-1CE0-42F6-B2BF-7763F1B84E87}" sibTransId="{1743B45D-2734-4452-9AFB-3D99787EAB33}"/>
    <dgm:cxn modelId="{8C1D64CB-41B0-4725-9ED2-810AEDE71DED}" type="presOf" srcId="{6EB1E683-DD97-429C-873E-27FA3DBC23AA}" destId="{9EA53B3C-579A-490C-A90D-A20D4679A6CC}" srcOrd="0" destOrd="0" presId="urn:microsoft.com/office/officeart/2005/8/layout/arrow2"/>
    <dgm:cxn modelId="{9F2E08FC-49C6-48B6-8AD8-04CB22972008}" type="presOf" srcId="{1068BC6F-8465-473C-948B-B634DECC32DB}" destId="{A1F05895-1C50-4C3D-8D73-D9A6492C68AF}" srcOrd="0" destOrd="0" presId="urn:microsoft.com/office/officeart/2005/8/layout/arrow2"/>
    <dgm:cxn modelId="{46348378-FF87-445C-AC50-B6BC39658121}" type="presOf" srcId="{8E4B01D6-0993-46DF-BAE2-8244B05E95D6}" destId="{6103D8FE-D510-4BE2-B8EE-369E4FABC62E}" srcOrd="0" destOrd="0" presId="urn:microsoft.com/office/officeart/2005/8/layout/arrow2"/>
    <dgm:cxn modelId="{096F29AC-DC2D-4742-80D5-C506BA889F7F}" type="presParOf" srcId="{A1F05895-1C50-4C3D-8D73-D9A6492C68AF}" destId="{B3E6F172-F8F5-4EBD-9C7E-E06CAD9CCE19}" srcOrd="0" destOrd="0" presId="urn:microsoft.com/office/officeart/2005/8/layout/arrow2"/>
    <dgm:cxn modelId="{08D5F757-C988-48D5-A61C-7A7C5C316CE9}" type="presParOf" srcId="{A1F05895-1C50-4C3D-8D73-D9A6492C68AF}" destId="{E9644C5A-0F0C-4407-84AC-CED001EA3129}" srcOrd="1" destOrd="0" presId="urn:microsoft.com/office/officeart/2005/8/layout/arrow2"/>
    <dgm:cxn modelId="{839C028A-3EDB-4AFC-8FA5-D6734CB51F40}" type="presParOf" srcId="{E9644C5A-0F0C-4407-84AC-CED001EA3129}" destId="{B5E7C06C-6CB7-4D50-A2A3-F3C020E184B7}" srcOrd="0" destOrd="0" presId="urn:microsoft.com/office/officeart/2005/8/layout/arrow2"/>
    <dgm:cxn modelId="{DD6E3244-A95C-42C6-9E8D-0AF6B6D7ECFE}" type="presParOf" srcId="{E9644C5A-0F0C-4407-84AC-CED001EA3129}" destId="{9EA53B3C-579A-490C-A90D-A20D4679A6CC}" srcOrd="1" destOrd="0" presId="urn:microsoft.com/office/officeart/2005/8/layout/arrow2"/>
    <dgm:cxn modelId="{D7C05122-89CD-40EA-82EA-088F4E0C1DBF}" type="presParOf" srcId="{E9644C5A-0F0C-4407-84AC-CED001EA3129}" destId="{85E2621C-9FC1-4EA2-AF94-BF2830F63C92}" srcOrd="2" destOrd="0" presId="urn:microsoft.com/office/officeart/2005/8/layout/arrow2"/>
    <dgm:cxn modelId="{573C8EEC-C451-4DBC-8CED-9BAF474E5B70}" type="presParOf" srcId="{E9644C5A-0F0C-4407-84AC-CED001EA3129}" destId="{6103D8FE-D510-4BE2-B8EE-369E4FABC62E}" srcOrd="3" destOrd="0" presId="urn:microsoft.com/office/officeart/2005/8/layout/arrow2"/>
    <dgm:cxn modelId="{6B8C60AF-E54F-45E3-B495-DB65D13C2AF3}" type="presParOf" srcId="{E9644C5A-0F0C-4407-84AC-CED001EA3129}" destId="{10AA2817-2141-426B-A32E-5F9CF2091F95}" srcOrd="4" destOrd="0" presId="urn:microsoft.com/office/officeart/2005/8/layout/arrow2"/>
    <dgm:cxn modelId="{6A74CE56-AAC6-4266-AC48-E432CE9320EB}" type="presParOf" srcId="{E9644C5A-0F0C-4407-84AC-CED001EA3129}" destId="{8EDE8647-1769-4679-8A28-9972AA64FFFF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E6F172-F8F5-4EBD-9C7E-E06CAD9CCE19}">
      <dsp:nvSpPr>
        <dsp:cNvPr id="0" name=""/>
        <dsp:cNvSpPr/>
      </dsp:nvSpPr>
      <dsp:spPr>
        <a:xfrm>
          <a:off x="318015" y="0"/>
          <a:ext cx="8229657" cy="5143536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7C06C-6CB7-4D50-A2A3-F3C020E184B7}">
      <dsp:nvSpPr>
        <dsp:cNvPr id="0" name=""/>
        <dsp:cNvSpPr/>
      </dsp:nvSpPr>
      <dsp:spPr>
        <a:xfrm>
          <a:off x="1363182" y="3550068"/>
          <a:ext cx="213971" cy="2139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53B3C-579A-490C-A90D-A20D4679A6CC}">
      <dsp:nvSpPr>
        <dsp:cNvPr id="0" name=""/>
        <dsp:cNvSpPr/>
      </dsp:nvSpPr>
      <dsp:spPr>
        <a:xfrm>
          <a:off x="1539524" y="3657054"/>
          <a:ext cx="5079446" cy="148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37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Индивидуальная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1539524" y="3657054"/>
        <a:ext cx="5079446" cy="1486481"/>
      </dsp:txXfrm>
    </dsp:sp>
    <dsp:sp modelId="{85E2621C-9FC1-4EA2-AF94-BF2830F63C92}">
      <dsp:nvSpPr>
        <dsp:cNvPr id="0" name=""/>
        <dsp:cNvSpPr/>
      </dsp:nvSpPr>
      <dsp:spPr>
        <a:xfrm>
          <a:off x="3251888" y="2152055"/>
          <a:ext cx="386793" cy="3867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3D8FE-D510-4BE2-B8EE-369E4FABC62E}">
      <dsp:nvSpPr>
        <dsp:cNvPr id="0" name=""/>
        <dsp:cNvSpPr/>
      </dsp:nvSpPr>
      <dsp:spPr>
        <a:xfrm>
          <a:off x="3468355" y="2345452"/>
          <a:ext cx="3643183" cy="2798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954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B050"/>
              </a:solidFill>
            </a:rPr>
            <a:t>Групповая</a:t>
          </a:r>
          <a:endParaRPr lang="ru-RU" sz="2400" b="1" kern="1200" dirty="0">
            <a:solidFill>
              <a:srgbClr val="00B050"/>
            </a:solidFill>
          </a:endParaRPr>
        </a:p>
      </dsp:txBody>
      <dsp:txXfrm>
        <a:off x="3468355" y="2345452"/>
        <a:ext cx="3643183" cy="2798083"/>
      </dsp:txXfrm>
    </dsp:sp>
    <dsp:sp modelId="{10AA2817-2141-426B-A32E-5F9CF2091F95}">
      <dsp:nvSpPr>
        <dsp:cNvPr id="0" name=""/>
        <dsp:cNvSpPr/>
      </dsp:nvSpPr>
      <dsp:spPr>
        <a:xfrm>
          <a:off x="5523274" y="1301314"/>
          <a:ext cx="534927" cy="534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E8647-1769-4679-8A28-9972AA64FFFF}">
      <dsp:nvSpPr>
        <dsp:cNvPr id="0" name=""/>
        <dsp:cNvSpPr/>
      </dsp:nvSpPr>
      <dsp:spPr>
        <a:xfrm>
          <a:off x="4516076" y="1568778"/>
          <a:ext cx="4524441" cy="3574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4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            Блочный метод</a:t>
          </a:r>
          <a:endParaRPr lang="ru-RU" sz="2400" b="1" kern="1200" dirty="0"/>
        </a:p>
      </dsp:txBody>
      <dsp:txXfrm>
        <a:off x="4516076" y="1568778"/>
        <a:ext cx="4524441" cy="3574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4021260-12E7-4EF5-88D9-4A89384FC58F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EA93925-21C9-43D4-BB41-21E968B0AA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76ECB1-D526-4F32-B232-54BAC354A057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1E5328-575E-4B24-8432-9BD982B88E8A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E17C98C-F1B2-412D-A659-0D921C6614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C6B120F-D9A4-4F01-888C-621E0C265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6EA5343-2DBF-4B59-9167-9D7EB52BE6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72E9098-ABB4-4138-952C-BFED6F5675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010081E-321E-4034-968B-22AB81D29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DFF5814-3845-430A-B8A8-FD48F4C748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6E1DDA7-4311-4137-80C6-CB73D309A8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D236EE-4BB6-4230-BB34-F312B81058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9254A61-00FC-4D29-9867-0F7E66C2AD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0311ACE-6DA9-4BCD-A738-2D18675F92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2DCC902-C08D-457B-8033-0752C8CCF8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508B372-71A1-45C5-BC0D-F9EC292F86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>
    <p:wedge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elnikoff.sasha64@yandex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.gif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wm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D:\Documents and Settings\Документы\Рабочий стол\О9\аним\09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3429000"/>
            <a:ext cx="1258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552" y="1500188"/>
            <a:ext cx="77155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600" b="1" dirty="0" smtClean="0">
              <a:solidFill>
                <a:srgbClr val="00B050"/>
              </a:solidFill>
            </a:endParaRPr>
          </a:p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Преподавателя ГАОУ СПО «ОИК»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Рагузиной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Виктории Григорьевны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24200" y="762000"/>
            <a:ext cx="4760168" cy="362744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1027" name="Picture 3" descr="C:\Documents and Settings\Admin\Рабочий стол\фотки\фото дл\Вика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573016"/>
            <a:ext cx="2808312" cy="2448272"/>
          </a:xfrm>
          <a:prstGeom prst="rect">
            <a:avLst/>
          </a:prstGeom>
          <a:noFill/>
        </p:spPr>
      </p:pic>
      <p:pic>
        <p:nvPicPr>
          <p:cNvPr id="9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979712" y="692696"/>
            <a:ext cx="4706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Портфолио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85750" y="357188"/>
            <a:ext cx="6374482" cy="199169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частие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конкурсах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14" name="Горизонтальный свиток 13"/>
          <p:cNvSpPr/>
          <p:nvPr/>
        </p:nvSpPr>
        <p:spPr>
          <a:xfrm>
            <a:off x="251520" y="1340768"/>
            <a:ext cx="6480720" cy="489654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/>
              <a:t>2014г.- участие в международной конференции доклад «Телефонная сеть общего пользования (</a:t>
            </a:r>
            <a:r>
              <a:rPr lang="ru-RU" dirty="0" err="1" smtClean="0"/>
              <a:t>ТфОП</a:t>
            </a:r>
            <a:r>
              <a:rPr lang="ru-RU" dirty="0" smtClean="0"/>
              <a:t>) или мобильная сеть?» Гусев А.А., Волков К.Н. гр.4 </a:t>
            </a:r>
            <a:r>
              <a:rPr lang="ru-RU" dirty="0" err="1" smtClean="0"/>
              <a:t>Св</a:t>
            </a:r>
            <a:r>
              <a:rPr lang="ru-RU" dirty="0" smtClean="0"/>
              <a:t> Руководитель </a:t>
            </a:r>
            <a:r>
              <a:rPr lang="ru-RU" dirty="0" err="1" smtClean="0"/>
              <a:t>Рагузина</a:t>
            </a:r>
            <a:r>
              <a:rPr lang="ru-RU" dirty="0" smtClean="0"/>
              <a:t> В.Г. доклад «Телефонная сеть общего пользования (</a:t>
            </a:r>
            <a:r>
              <a:rPr lang="ru-RU" dirty="0" err="1" smtClean="0"/>
              <a:t>ТфОП</a:t>
            </a:r>
            <a:r>
              <a:rPr lang="ru-RU" dirty="0" smtClean="0"/>
              <a:t>) или мобильная сеть?» Гусев А.А., Волков К.Н. гр.4 </a:t>
            </a:r>
            <a:r>
              <a:rPr lang="ru-RU" dirty="0" err="1" smtClean="0"/>
              <a:t>Св</a:t>
            </a:r>
            <a:r>
              <a:rPr lang="ru-RU" dirty="0" smtClean="0"/>
              <a:t>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обучающихся в конкурсах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Documents and Settings\Admin\Рабочий стол\разное\20150119\сертификат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03750" y="-2147"/>
            <a:ext cx="4536504" cy="7654379"/>
          </a:xfrm>
          <a:prstGeom prst="rect">
            <a:avLst/>
          </a:prstGeom>
          <a:noFill/>
        </p:spPr>
      </p:pic>
      <p:pic>
        <p:nvPicPr>
          <p:cNvPr id="6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85750" y="357188"/>
            <a:ext cx="6374482" cy="1487636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Участие обучающихся в конкурсах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14" name="Горизонтальный свиток 13"/>
          <p:cNvSpPr/>
          <p:nvPr/>
        </p:nvSpPr>
        <p:spPr>
          <a:xfrm>
            <a:off x="467544" y="1340768"/>
            <a:ext cx="6192688" cy="489654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/>
              <a:t>2014 </a:t>
            </a:r>
            <a:r>
              <a:rPr lang="ru-RU" dirty="0" smtClean="0"/>
              <a:t>год – участие в </a:t>
            </a:r>
            <a:r>
              <a:rPr lang="en-US" dirty="0" smtClean="0"/>
              <a:t>VII</a:t>
            </a:r>
            <a:r>
              <a:rPr lang="ru-RU" dirty="0" smtClean="0"/>
              <a:t> региональной студенческой научно-практической конференции «Исследовательская деятельность как основа развития творческого потенциала» Горбенко А. гр. 3Св Электронное учебное пособие по выполнению лабораторных работ по дисциплине    ОП. 02   «Электронная техника» для студентов 2 курса для специальности: 210723 «Сети связи и системы коммуникации»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28625" y="764704"/>
            <a:ext cx="6015583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Учебно-воспитательная работа</a:t>
            </a:r>
            <a:r>
              <a:rPr lang="ru-RU" dirty="0" smtClean="0">
                <a:solidFill>
                  <a:srgbClr val="FFFF05"/>
                </a:solidFill>
              </a:rPr>
              <a:t/>
            </a:r>
            <a:br>
              <a:rPr lang="ru-RU" dirty="0" smtClean="0">
                <a:solidFill>
                  <a:srgbClr val="FFFF05"/>
                </a:solidFill>
              </a:rPr>
            </a:br>
            <a:endParaRPr lang="ru-RU" dirty="0" smtClean="0">
              <a:solidFill>
                <a:srgbClr val="FFFF05"/>
              </a:solidFill>
            </a:endParaRPr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 rot="-2492218">
            <a:off x="1909763" y="2378075"/>
            <a:ext cx="3657600" cy="600075"/>
            <a:chOff x="1392" y="3216"/>
            <a:chExt cx="3360" cy="384"/>
          </a:xfrm>
        </p:grpSpPr>
        <p:sp>
          <p:nvSpPr>
            <p:cNvPr id="13362" name="Oval 132"/>
            <p:cNvSpPr>
              <a:spLocks noChangeArrowheads="1"/>
            </p:cNvSpPr>
            <p:nvPr/>
          </p:nvSpPr>
          <p:spPr bwMode="gray">
            <a:xfrm>
              <a:off x="1392" y="3216"/>
              <a:ext cx="3350" cy="36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63" name="Oval 133"/>
            <p:cNvSpPr>
              <a:spLocks noChangeArrowheads="1"/>
            </p:cNvSpPr>
            <p:nvPr/>
          </p:nvSpPr>
          <p:spPr bwMode="gray">
            <a:xfrm>
              <a:off x="1392" y="3216"/>
              <a:ext cx="3360" cy="384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64" name="Oval 134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65" name="Oval 135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13316" name="Group 87"/>
          <p:cNvGrpSpPr>
            <a:grpSpLocks/>
          </p:cNvGrpSpPr>
          <p:nvPr/>
        </p:nvGrpSpPr>
        <p:grpSpPr bwMode="auto">
          <a:xfrm>
            <a:off x="466725" y="4030663"/>
            <a:ext cx="2700338" cy="2590800"/>
            <a:chOff x="839" y="1224"/>
            <a:chExt cx="862" cy="862"/>
          </a:xfrm>
        </p:grpSpPr>
        <p:sp>
          <p:nvSpPr>
            <p:cNvPr id="13353" name="Oval 88"/>
            <p:cNvSpPr>
              <a:spLocks noChangeArrowheads="1"/>
            </p:cNvSpPr>
            <p:nvPr/>
          </p:nvSpPr>
          <p:spPr bwMode="gray">
            <a:xfrm>
              <a:off x="839" y="1224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3354" name="Oval 89"/>
            <p:cNvSpPr>
              <a:spLocks noChangeArrowheads="1"/>
            </p:cNvSpPr>
            <p:nvPr/>
          </p:nvSpPr>
          <p:spPr bwMode="gray">
            <a:xfrm>
              <a:off x="839" y="1224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3355" name="Oval 90"/>
            <p:cNvSpPr>
              <a:spLocks noChangeArrowheads="1"/>
            </p:cNvSpPr>
            <p:nvPr/>
          </p:nvSpPr>
          <p:spPr bwMode="gray">
            <a:xfrm>
              <a:off x="895" y="1280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56" name="Oval 91"/>
            <p:cNvSpPr>
              <a:spLocks noChangeArrowheads="1"/>
            </p:cNvSpPr>
            <p:nvPr/>
          </p:nvSpPr>
          <p:spPr bwMode="gray">
            <a:xfrm>
              <a:off x="896" y="1280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57" name="Oval 92"/>
            <p:cNvSpPr>
              <a:spLocks noChangeArrowheads="1"/>
            </p:cNvSpPr>
            <p:nvPr/>
          </p:nvSpPr>
          <p:spPr bwMode="gray">
            <a:xfrm>
              <a:off x="936" y="1318"/>
              <a:ext cx="674" cy="674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58" name="Oval 93"/>
            <p:cNvSpPr>
              <a:spLocks noChangeArrowheads="1"/>
            </p:cNvSpPr>
            <p:nvPr/>
          </p:nvSpPr>
          <p:spPr bwMode="gray">
            <a:xfrm>
              <a:off x="947" y="1329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3359" name="Oval 94"/>
            <p:cNvSpPr>
              <a:spLocks noChangeArrowheads="1"/>
            </p:cNvSpPr>
            <p:nvPr/>
          </p:nvSpPr>
          <p:spPr bwMode="gray">
            <a:xfrm>
              <a:off x="955" y="1333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3360" name="Oval 95"/>
            <p:cNvSpPr>
              <a:spLocks noChangeArrowheads="1"/>
            </p:cNvSpPr>
            <p:nvPr/>
          </p:nvSpPr>
          <p:spPr bwMode="gray">
            <a:xfrm>
              <a:off x="962" y="1339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3361" name="Oval 96"/>
            <p:cNvSpPr>
              <a:spLocks noChangeArrowheads="1"/>
            </p:cNvSpPr>
            <p:nvPr/>
          </p:nvSpPr>
          <p:spPr bwMode="gray">
            <a:xfrm>
              <a:off x="997" y="1356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20" name="Text Box 44"/>
          <p:cNvSpPr txBox="1">
            <a:spLocks noChangeArrowheads="1"/>
          </p:cNvSpPr>
          <p:nvPr/>
        </p:nvSpPr>
        <p:spPr bwMode="gray">
          <a:xfrm rot="-2421758">
            <a:off x="2523227" y="2545040"/>
            <a:ext cx="23258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Моя малая Родина</a:t>
            </a:r>
            <a:endParaRPr lang="en-US" b="1" dirty="0"/>
          </a:p>
        </p:txBody>
      </p:sp>
      <p:grpSp>
        <p:nvGrpSpPr>
          <p:cNvPr id="4" name="Group 142"/>
          <p:cNvGrpSpPr>
            <a:grpSpLocks/>
          </p:cNvGrpSpPr>
          <p:nvPr/>
        </p:nvGrpSpPr>
        <p:grpSpPr bwMode="auto">
          <a:xfrm rot="-1786701">
            <a:off x="2709863" y="2987675"/>
            <a:ext cx="3810000" cy="600075"/>
            <a:chOff x="1392" y="3216"/>
            <a:chExt cx="3360" cy="384"/>
          </a:xfrm>
        </p:grpSpPr>
        <p:sp>
          <p:nvSpPr>
            <p:cNvPr id="13349" name="Oval 143"/>
            <p:cNvSpPr>
              <a:spLocks noChangeArrowheads="1"/>
            </p:cNvSpPr>
            <p:nvPr/>
          </p:nvSpPr>
          <p:spPr bwMode="gray">
            <a:xfrm>
              <a:off x="1392" y="3216"/>
              <a:ext cx="3350" cy="36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FAAF54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50" name="Oval 144"/>
            <p:cNvSpPr>
              <a:spLocks noChangeArrowheads="1"/>
            </p:cNvSpPr>
            <p:nvPr/>
          </p:nvSpPr>
          <p:spPr bwMode="gray">
            <a:xfrm>
              <a:off x="1392" y="3216"/>
              <a:ext cx="3360" cy="38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51" name="Oval 145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875F2D"/>
                </a:gs>
                <a:gs pos="50000">
                  <a:srgbClr val="FAAF54"/>
                </a:gs>
                <a:gs pos="100000">
                  <a:srgbClr val="875F2D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52" name="Oval 146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9F6F35"/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" name="Group 147"/>
          <p:cNvGrpSpPr>
            <a:grpSpLocks/>
          </p:cNvGrpSpPr>
          <p:nvPr/>
        </p:nvGrpSpPr>
        <p:grpSpPr bwMode="auto">
          <a:xfrm rot="-1101588">
            <a:off x="3167063" y="3878263"/>
            <a:ext cx="3962400" cy="600075"/>
            <a:chOff x="1392" y="3216"/>
            <a:chExt cx="3360" cy="384"/>
          </a:xfrm>
        </p:grpSpPr>
        <p:sp>
          <p:nvSpPr>
            <p:cNvPr id="13345" name="Oval 148"/>
            <p:cNvSpPr>
              <a:spLocks noChangeArrowheads="1"/>
            </p:cNvSpPr>
            <p:nvPr/>
          </p:nvSpPr>
          <p:spPr bwMode="gray">
            <a:xfrm>
              <a:off x="1392" y="3216"/>
              <a:ext cx="3350" cy="36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46" name="Oval 149"/>
            <p:cNvSpPr>
              <a:spLocks noChangeArrowheads="1"/>
            </p:cNvSpPr>
            <p:nvPr/>
          </p:nvSpPr>
          <p:spPr bwMode="gray">
            <a:xfrm>
              <a:off x="1392" y="3216"/>
              <a:ext cx="3360" cy="384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47" name="Oval 150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48" name="Oval 151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" name="Group 152"/>
          <p:cNvGrpSpPr>
            <a:grpSpLocks/>
          </p:cNvGrpSpPr>
          <p:nvPr/>
        </p:nvGrpSpPr>
        <p:grpSpPr bwMode="auto">
          <a:xfrm rot="-478277">
            <a:off x="3319463" y="4868863"/>
            <a:ext cx="4114800" cy="600075"/>
            <a:chOff x="1392" y="3216"/>
            <a:chExt cx="3360" cy="384"/>
          </a:xfrm>
        </p:grpSpPr>
        <p:sp>
          <p:nvSpPr>
            <p:cNvPr id="13341" name="Oval 153"/>
            <p:cNvSpPr>
              <a:spLocks noChangeArrowheads="1"/>
            </p:cNvSpPr>
            <p:nvPr/>
          </p:nvSpPr>
          <p:spPr bwMode="gray">
            <a:xfrm>
              <a:off x="1392" y="3216"/>
              <a:ext cx="3350" cy="36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FAAF54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42" name="Oval 154"/>
            <p:cNvSpPr>
              <a:spLocks noChangeArrowheads="1"/>
            </p:cNvSpPr>
            <p:nvPr/>
          </p:nvSpPr>
          <p:spPr bwMode="gray">
            <a:xfrm>
              <a:off x="1392" y="3216"/>
              <a:ext cx="3360" cy="38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43" name="Oval 155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875F2D"/>
                </a:gs>
                <a:gs pos="50000">
                  <a:srgbClr val="FAAF54"/>
                </a:gs>
                <a:gs pos="100000">
                  <a:srgbClr val="875F2D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344" name="Oval 156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9F6F35"/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7" name="Group 157"/>
          <p:cNvGrpSpPr>
            <a:grpSpLocks/>
          </p:cNvGrpSpPr>
          <p:nvPr/>
        </p:nvGrpSpPr>
        <p:grpSpPr bwMode="auto">
          <a:xfrm>
            <a:off x="3243263" y="5883275"/>
            <a:ext cx="4267200" cy="560388"/>
            <a:chOff x="1392" y="3216"/>
            <a:chExt cx="3360" cy="359"/>
          </a:xfrm>
        </p:grpSpPr>
        <p:sp>
          <p:nvSpPr>
            <p:cNvPr id="13337" name="Oval 158"/>
            <p:cNvSpPr>
              <a:spLocks noChangeArrowheads="1"/>
            </p:cNvSpPr>
            <p:nvPr/>
          </p:nvSpPr>
          <p:spPr bwMode="gray">
            <a:xfrm>
              <a:off x="1392" y="3216"/>
              <a:ext cx="3350" cy="3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b="1"/>
            </a:p>
          </p:txBody>
        </p:sp>
        <p:sp>
          <p:nvSpPr>
            <p:cNvPr id="13338" name="Oval 159"/>
            <p:cNvSpPr>
              <a:spLocks noChangeArrowheads="1"/>
            </p:cNvSpPr>
            <p:nvPr/>
          </p:nvSpPr>
          <p:spPr bwMode="gray">
            <a:xfrm>
              <a:off x="1392" y="3216"/>
              <a:ext cx="3360" cy="33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b="1"/>
            </a:p>
          </p:txBody>
        </p:sp>
        <p:sp>
          <p:nvSpPr>
            <p:cNvPr id="13339" name="Oval 160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b="1"/>
            </a:p>
          </p:txBody>
        </p:sp>
        <p:sp>
          <p:nvSpPr>
            <p:cNvPr id="13340" name="Oval 161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b="1"/>
            </a:p>
          </p:txBody>
        </p:sp>
      </p:grpSp>
      <p:sp>
        <p:nvSpPr>
          <p:cNvPr id="41" name="Text Box 172"/>
          <p:cNvSpPr txBox="1">
            <a:spLocks noChangeArrowheads="1"/>
          </p:cNvSpPr>
          <p:nvPr/>
        </p:nvSpPr>
        <p:spPr bwMode="gray">
          <a:xfrm rot="-1817529">
            <a:off x="2629893" y="3205748"/>
            <a:ext cx="365561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Международный день толерантности</a:t>
            </a:r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173"/>
          <p:cNvSpPr txBox="1">
            <a:spLocks noChangeArrowheads="1"/>
          </p:cNvSpPr>
          <p:nvPr/>
        </p:nvSpPr>
        <p:spPr bwMode="gray">
          <a:xfrm rot="-1190441">
            <a:off x="3276976" y="4042847"/>
            <a:ext cx="364574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Каков человек, такова его и речь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174"/>
          <p:cNvSpPr txBox="1">
            <a:spLocks noChangeArrowheads="1"/>
          </p:cNvSpPr>
          <p:nvPr/>
        </p:nvSpPr>
        <p:spPr bwMode="gray">
          <a:xfrm rot="-476143">
            <a:off x="3434475" y="5020261"/>
            <a:ext cx="39498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FFFF"/>
                </a:solidFill>
              </a:rPr>
              <a:t>Международный день </a:t>
            </a:r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прав</a:t>
            </a:r>
            <a:r>
              <a:rPr lang="ru-RU" sz="1600" b="1" dirty="0" smtClean="0">
                <a:solidFill>
                  <a:srgbClr val="FFFFFF"/>
                </a:solidFill>
              </a:rPr>
              <a:t> человека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44" name="Text Box 175"/>
          <p:cNvSpPr txBox="1">
            <a:spLocks noChangeArrowheads="1"/>
          </p:cNvSpPr>
          <p:nvPr/>
        </p:nvSpPr>
        <p:spPr bwMode="gray">
          <a:xfrm>
            <a:off x="3635896" y="5949280"/>
            <a:ext cx="362772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Что выбираешь ты, новое поколение</a:t>
            </a:r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6" name="Text Box 176"/>
          <p:cNvSpPr txBox="1">
            <a:spLocks noChangeArrowheads="1"/>
          </p:cNvSpPr>
          <p:nvPr/>
        </p:nvSpPr>
        <p:spPr bwMode="auto">
          <a:xfrm>
            <a:off x="285750" y="1571625"/>
            <a:ext cx="4214813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Классные</a:t>
            </a: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часы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327" name="TextBox 45"/>
          <p:cNvSpPr txBox="1">
            <a:spLocks noChangeArrowheads="1"/>
          </p:cNvSpPr>
          <p:nvPr/>
        </p:nvSpPr>
        <p:spPr bwMode="auto">
          <a:xfrm>
            <a:off x="6715125" y="2071688"/>
            <a:ext cx="2222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/>
              <a:t>Мультимедийные</a:t>
            </a:r>
          </a:p>
          <a:p>
            <a:pPr algn="ctr"/>
            <a:r>
              <a:rPr lang="ru-RU" b="1"/>
              <a:t>презентации</a:t>
            </a:r>
          </a:p>
        </p:txBody>
      </p:sp>
      <p:pic>
        <p:nvPicPr>
          <p:cNvPr id="13329" name="Рисунок 47" descr="380898438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" y="38100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Рисунок 48" descr="9696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2214563"/>
            <a:ext cx="1214438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Рисунок 54" descr="Komp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6038" y="3357563"/>
            <a:ext cx="14779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5799559" cy="1487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Разработанные рабочие учебные программы</a:t>
            </a:r>
            <a:r>
              <a:rPr lang="ru-RU" dirty="0" smtClean="0">
                <a:solidFill>
                  <a:srgbClr val="FFFF05"/>
                </a:solidFill>
              </a:rPr>
              <a:t/>
            </a:r>
            <a:br>
              <a:rPr lang="ru-RU" dirty="0" smtClean="0">
                <a:solidFill>
                  <a:srgbClr val="FFFF05"/>
                </a:solidFill>
              </a:rPr>
            </a:br>
            <a:endParaRPr lang="ru-RU" dirty="0" smtClean="0">
              <a:solidFill>
                <a:srgbClr val="FFFF05"/>
              </a:solidFill>
            </a:endParaRPr>
          </a:p>
        </p:txBody>
      </p:sp>
      <p:sp>
        <p:nvSpPr>
          <p:cNvPr id="14339" name="AutoShape 54"/>
          <p:cNvSpPr>
            <a:spLocks noChangeArrowheads="1"/>
          </p:cNvSpPr>
          <p:nvPr/>
        </p:nvSpPr>
        <p:spPr bwMode="ltGray">
          <a:xfrm rot="5400000">
            <a:off x="-2465388" y="1627188"/>
            <a:ext cx="4824413" cy="4770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AutoShape 55"/>
          <p:cNvSpPr>
            <a:spLocks noChangeArrowheads="1"/>
          </p:cNvSpPr>
          <p:nvPr/>
        </p:nvSpPr>
        <p:spPr bwMode="ltGray">
          <a:xfrm rot="5400000" flipH="1">
            <a:off x="-2016125" y="2122488"/>
            <a:ext cx="4032250" cy="3930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346" name="Group 88"/>
          <p:cNvGrpSpPr>
            <a:grpSpLocks/>
          </p:cNvGrpSpPr>
          <p:nvPr/>
        </p:nvGrpSpPr>
        <p:grpSpPr bwMode="auto">
          <a:xfrm>
            <a:off x="1371600" y="2062163"/>
            <a:ext cx="381000" cy="381000"/>
            <a:chOff x="2078" y="1680"/>
            <a:chExt cx="1615" cy="1615"/>
          </a:xfrm>
        </p:grpSpPr>
        <p:sp>
          <p:nvSpPr>
            <p:cNvPr id="14377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8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0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7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2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14347" name="Group 95"/>
          <p:cNvGrpSpPr>
            <a:grpSpLocks/>
          </p:cNvGrpSpPr>
          <p:nvPr/>
        </p:nvGrpSpPr>
        <p:grpSpPr bwMode="auto">
          <a:xfrm>
            <a:off x="1905000" y="2849563"/>
            <a:ext cx="381000" cy="381000"/>
            <a:chOff x="2078" y="1680"/>
            <a:chExt cx="1615" cy="1615"/>
          </a:xfrm>
        </p:grpSpPr>
        <p:sp>
          <p:nvSpPr>
            <p:cNvPr id="14371" name="Oval 9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2" name="Oval 9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9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4" name="Oval 9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4" name="Oval 10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Oval 10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14348" name="Group 102"/>
          <p:cNvGrpSpPr>
            <a:grpSpLocks/>
          </p:cNvGrpSpPr>
          <p:nvPr/>
        </p:nvGrpSpPr>
        <p:grpSpPr bwMode="auto">
          <a:xfrm>
            <a:off x="2133600" y="3687763"/>
            <a:ext cx="381000" cy="381000"/>
            <a:chOff x="2078" y="1680"/>
            <a:chExt cx="1615" cy="1615"/>
          </a:xfrm>
        </p:grpSpPr>
        <p:sp>
          <p:nvSpPr>
            <p:cNvPr id="14365" name="Oval 10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6" name="Oval 10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Oval 10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8" name="Oval 10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" name="Oval 10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0" name="Oval 10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14349" name="Group 109"/>
          <p:cNvGrpSpPr>
            <a:grpSpLocks/>
          </p:cNvGrpSpPr>
          <p:nvPr/>
        </p:nvGrpSpPr>
        <p:grpSpPr bwMode="auto">
          <a:xfrm>
            <a:off x="2025650" y="4525963"/>
            <a:ext cx="381000" cy="381000"/>
            <a:chOff x="2078" y="1680"/>
            <a:chExt cx="1615" cy="1615"/>
          </a:xfrm>
        </p:grpSpPr>
        <p:sp>
          <p:nvSpPr>
            <p:cNvPr id="14359" name="Oval 1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0" name="Oval 1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Oval 11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2" name="Oval 1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8" name="Oval 11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4" name="Oval 1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14350" name="Group 116"/>
          <p:cNvGrpSpPr>
            <a:grpSpLocks/>
          </p:cNvGrpSpPr>
          <p:nvPr/>
        </p:nvGrpSpPr>
        <p:grpSpPr bwMode="auto">
          <a:xfrm>
            <a:off x="1606550" y="5300663"/>
            <a:ext cx="355600" cy="381000"/>
            <a:chOff x="2078" y="1680"/>
            <a:chExt cx="1615" cy="1615"/>
          </a:xfrm>
        </p:grpSpPr>
        <p:sp>
          <p:nvSpPr>
            <p:cNvPr id="14353" name="Oval 1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4" name="Oval 1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Oval 11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6" name="Oval 1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5" name="Oval 12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8" name="Oval 1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14351" name="Picture 3" descr="D:\Documents and Settings\Документы\Рабочий стол\О9\аним\о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3571875"/>
            <a:ext cx="1281112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2483768" y="1844824"/>
            <a:ext cx="6660232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экзамена (квалификационных) комплект контрольно-оценочных средств по профессиональному модулю ПМ 03.Организация и выполнение работ по монтажу и наладке электрооборудования промышленных и гражданских зданий основной профессиональной образовательной программы по специальности СПО  270843 монтаж, наладка и эксплуатация электрооборудования промышленных и гражданских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зданий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699792" y="4437112"/>
            <a:ext cx="6444208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учебной и производственной практики 270843 Монтаж, наладка и эксплуатация электрооборудования промышленных и гражданских зданий</a:t>
            </a:r>
            <a:r>
              <a:rPr lang="ru-RU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рабочей программы профессионального модуля</a:t>
            </a:r>
            <a:r>
              <a:rPr lang="ru-RU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ПМ.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5799559" cy="1487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Разработанные рабочие учебные программы</a:t>
            </a:r>
            <a:r>
              <a:rPr lang="ru-RU" dirty="0" smtClean="0">
                <a:solidFill>
                  <a:srgbClr val="FFFF05"/>
                </a:solidFill>
              </a:rPr>
              <a:t/>
            </a:r>
            <a:br>
              <a:rPr lang="ru-RU" dirty="0" smtClean="0">
                <a:solidFill>
                  <a:srgbClr val="FFFF05"/>
                </a:solidFill>
              </a:rPr>
            </a:br>
            <a:endParaRPr lang="ru-RU" dirty="0" smtClean="0">
              <a:solidFill>
                <a:srgbClr val="FFFF05"/>
              </a:solidFill>
            </a:endParaRPr>
          </a:p>
        </p:txBody>
      </p:sp>
      <p:sp>
        <p:nvSpPr>
          <p:cNvPr id="14339" name="AutoShape 54"/>
          <p:cNvSpPr>
            <a:spLocks noChangeArrowheads="1"/>
          </p:cNvSpPr>
          <p:nvPr/>
        </p:nvSpPr>
        <p:spPr bwMode="ltGray">
          <a:xfrm rot="5400000">
            <a:off x="-2465388" y="1627188"/>
            <a:ext cx="4824413" cy="4770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AutoShape 55"/>
          <p:cNvSpPr>
            <a:spLocks noChangeArrowheads="1"/>
          </p:cNvSpPr>
          <p:nvPr/>
        </p:nvSpPr>
        <p:spPr bwMode="ltGray">
          <a:xfrm rot="5400000" flipH="1">
            <a:off x="-2016125" y="2122488"/>
            <a:ext cx="4032250" cy="3930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1371600" y="2062163"/>
            <a:ext cx="381000" cy="381000"/>
            <a:chOff x="2078" y="1680"/>
            <a:chExt cx="1615" cy="1615"/>
          </a:xfrm>
        </p:grpSpPr>
        <p:sp>
          <p:nvSpPr>
            <p:cNvPr id="14377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8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0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7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2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1905000" y="2849563"/>
            <a:ext cx="381000" cy="381000"/>
            <a:chOff x="2078" y="1680"/>
            <a:chExt cx="1615" cy="1615"/>
          </a:xfrm>
        </p:grpSpPr>
        <p:sp>
          <p:nvSpPr>
            <p:cNvPr id="14371" name="Oval 9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2" name="Oval 9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9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4" name="Oval 9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4" name="Oval 10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Oval 10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2133600" y="3687763"/>
            <a:ext cx="381000" cy="381000"/>
            <a:chOff x="2078" y="1680"/>
            <a:chExt cx="1615" cy="1615"/>
          </a:xfrm>
        </p:grpSpPr>
        <p:sp>
          <p:nvSpPr>
            <p:cNvPr id="14365" name="Oval 10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6" name="Oval 10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Oval 10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8" name="Oval 10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" name="Oval 10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0" name="Oval 10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" name="Group 109"/>
          <p:cNvGrpSpPr>
            <a:grpSpLocks/>
          </p:cNvGrpSpPr>
          <p:nvPr/>
        </p:nvGrpSpPr>
        <p:grpSpPr bwMode="auto">
          <a:xfrm>
            <a:off x="2025650" y="4525963"/>
            <a:ext cx="381000" cy="381000"/>
            <a:chOff x="2078" y="1680"/>
            <a:chExt cx="1615" cy="1615"/>
          </a:xfrm>
        </p:grpSpPr>
        <p:sp>
          <p:nvSpPr>
            <p:cNvPr id="14359" name="Oval 1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0" name="Oval 1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Oval 11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2" name="Oval 1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8" name="Oval 11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4" name="Oval 1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" name="Group 116"/>
          <p:cNvGrpSpPr>
            <a:grpSpLocks/>
          </p:cNvGrpSpPr>
          <p:nvPr/>
        </p:nvGrpSpPr>
        <p:grpSpPr bwMode="auto">
          <a:xfrm>
            <a:off x="1606550" y="5300663"/>
            <a:ext cx="355600" cy="381000"/>
            <a:chOff x="2078" y="1680"/>
            <a:chExt cx="1615" cy="1615"/>
          </a:xfrm>
        </p:grpSpPr>
        <p:sp>
          <p:nvSpPr>
            <p:cNvPr id="14353" name="Oval 1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4" name="Oval 1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Oval 11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6" name="Oval 1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5" name="Oval 12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8" name="Oval 1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14351" name="Picture 3" descr="D:\Documents and Settings\Документы\Рабочий стол\О9\аним\о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3571875"/>
            <a:ext cx="1281112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2483768" y="1844824"/>
            <a:ext cx="6660232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учебной и производственной практики 270843 Монтаж, наладка и эксплуатация электрооборудования промышленных и гражданских зданий</a:t>
            </a:r>
            <a:r>
              <a:rPr lang="ru-RU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рабочей программы профессионального модуля</a:t>
            </a:r>
            <a:r>
              <a:rPr lang="ru-RU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ПМ.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699792" y="4437112"/>
            <a:ext cx="6444208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текущего контроля и промежуточной аттестации по дисциплине ОП. 03 Электротехника и электроника для специальности 150402 «Металлургия цветных металлов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5799559" cy="1487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Разработанные рабочие учебные программы</a:t>
            </a:r>
            <a:r>
              <a:rPr lang="ru-RU" dirty="0" smtClean="0">
                <a:solidFill>
                  <a:srgbClr val="FFFF05"/>
                </a:solidFill>
              </a:rPr>
              <a:t/>
            </a:r>
            <a:br>
              <a:rPr lang="ru-RU" dirty="0" smtClean="0">
                <a:solidFill>
                  <a:srgbClr val="FFFF05"/>
                </a:solidFill>
              </a:rPr>
            </a:br>
            <a:endParaRPr lang="ru-RU" dirty="0" smtClean="0">
              <a:solidFill>
                <a:srgbClr val="FFFF05"/>
              </a:solidFill>
            </a:endParaRPr>
          </a:p>
        </p:txBody>
      </p:sp>
      <p:sp>
        <p:nvSpPr>
          <p:cNvPr id="14339" name="AutoShape 54"/>
          <p:cNvSpPr>
            <a:spLocks noChangeArrowheads="1"/>
          </p:cNvSpPr>
          <p:nvPr/>
        </p:nvSpPr>
        <p:spPr bwMode="ltGray">
          <a:xfrm rot="5400000">
            <a:off x="-2465388" y="1627188"/>
            <a:ext cx="4824413" cy="4770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AutoShape 55"/>
          <p:cNvSpPr>
            <a:spLocks noChangeArrowheads="1"/>
          </p:cNvSpPr>
          <p:nvPr/>
        </p:nvSpPr>
        <p:spPr bwMode="ltGray">
          <a:xfrm rot="5400000" flipH="1">
            <a:off x="-2016125" y="2122488"/>
            <a:ext cx="4032250" cy="3930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1371600" y="2062163"/>
            <a:ext cx="381000" cy="381000"/>
            <a:chOff x="2078" y="1680"/>
            <a:chExt cx="1615" cy="1615"/>
          </a:xfrm>
        </p:grpSpPr>
        <p:sp>
          <p:nvSpPr>
            <p:cNvPr id="14377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8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0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7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2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1905000" y="2849563"/>
            <a:ext cx="381000" cy="381000"/>
            <a:chOff x="2078" y="1680"/>
            <a:chExt cx="1615" cy="1615"/>
          </a:xfrm>
        </p:grpSpPr>
        <p:sp>
          <p:nvSpPr>
            <p:cNvPr id="14371" name="Oval 9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2" name="Oval 9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9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4" name="Oval 9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4" name="Oval 10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Oval 10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2133600" y="3687763"/>
            <a:ext cx="381000" cy="381000"/>
            <a:chOff x="2078" y="1680"/>
            <a:chExt cx="1615" cy="1615"/>
          </a:xfrm>
        </p:grpSpPr>
        <p:sp>
          <p:nvSpPr>
            <p:cNvPr id="14365" name="Oval 10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6" name="Oval 10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Oval 10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8" name="Oval 10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" name="Oval 10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0" name="Oval 10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" name="Group 109"/>
          <p:cNvGrpSpPr>
            <a:grpSpLocks/>
          </p:cNvGrpSpPr>
          <p:nvPr/>
        </p:nvGrpSpPr>
        <p:grpSpPr bwMode="auto">
          <a:xfrm>
            <a:off x="2025650" y="4525963"/>
            <a:ext cx="381000" cy="381000"/>
            <a:chOff x="2078" y="1680"/>
            <a:chExt cx="1615" cy="1615"/>
          </a:xfrm>
        </p:grpSpPr>
        <p:sp>
          <p:nvSpPr>
            <p:cNvPr id="14359" name="Oval 1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0" name="Oval 1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Oval 11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2" name="Oval 1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8" name="Oval 11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4" name="Oval 1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" name="Group 116"/>
          <p:cNvGrpSpPr>
            <a:grpSpLocks/>
          </p:cNvGrpSpPr>
          <p:nvPr/>
        </p:nvGrpSpPr>
        <p:grpSpPr bwMode="auto">
          <a:xfrm>
            <a:off x="1606550" y="5300663"/>
            <a:ext cx="355600" cy="381000"/>
            <a:chOff x="2078" y="1680"/>
            <a:chExt cx="1615" cy="1615"/>
          </a:xfrm>
        </p:grpSpPr>
        <p:sp>
          <p:nvSpPr>
            <p:cNvPr id="14353" name="Oval 1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4" name="Oval 1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Oval 11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6" name="Oval 1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5" name="Oval 12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8" name="Oval 1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14351" name="Picture 3" descr="D:\Documents and Settings\Документы\Рабочий стол\О9\аним\о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3571875"/>
            <a:ext cx="1281112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2483768" y="1844824"/>
            <a:ext cx="6660232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текущего контроля и промежуточной аттестации по дисциплине ОП. 03 Электротехника и электроника для специальности 190631 «Техническое обслуживание и ремонт автомобильного транспорта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699792" y="4437112"/>
            <a:ext cx="6444208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текущего контроля и промежуточной аттестации по дисциплине ОП. 02 «Электронная техника» для специальности 210406 «Сети связи и системы коммутации»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5799559" cy="1487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Разработанные рабочие учебные программы</a:t>
            </a:r>
            <a:r>
              <a:rPr lang="ru-RU" dirty="0" smtClean="0">
                <a:solidFill>
                  <a:srgbClr val="FFFF05"/>
                </a:solidFill>
              </a:rPr>
              <a:t/>
            </a:r>
            <a:br>
              <a:rPr lang="ru-RU" dirty="0" smtClean="0">
                <a:solidFill>
                  <a:srgbClr val="FFFF05"/>
                </a:solidFill>
              </a:rPr>
            </a:br>
            <a:endParaRPr lang="ru-RU" dirty="0" smtClean="0">
              <a:solidFill>
                <a:srgbClr val="FFFF05"/>
              </a:solidFill>
            </a:endParaRPr>
          </a:p>
        </p:txBody>
      </p:sp>
      <p:sp>
        <p:nvSpPr>
          <p:cNvPr id="14339" name="AutoShape 54"/>
          <p:cNvSpPr>
            <a:spLocks noChangeArrowheads="1"/>
          </p:cNvSpPr>
          <p:nvPr/>
        </p:nvSpPr>
        <p:spPr bwMode="ltGray">
          <a:xfrm rot="5400000">
            <a:off x="-2465388" y="1627188"/>
            <a:ext cx="4824413" cy="4770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AutoShape 55"/>
          <p:cNvSpPr>
            <a:spLocks noChangeArrowheads="1"/>
          </p:cNvSpPr>
          <p:nvPr/>
        </p:nvSpPr>
        <p:spPr bwMode="ltGray">
          <a:xfrm rot="5400000" flipH="1">
            <a:off x="-2016125" y="2122488"/>
            <a:ext cx="4032250" cy="3930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1371600" y="2062163"/>
            <a:ext cx="381000" cy="381000"/>
            <a:chOff x="2078" y="1680"/>
            <a:chExt cx="1615" cy="1615"/>
          </a:xfrm>
        </p:grpSpPr>
        <p:sp>
          <p:nvSpPr>
            <p:cNvPr id="14377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8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0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7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2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1905000" y="2849563"/>
            <a:ext cx="381000" cy="381000"/>
            <a:chOff x="2078" y="1680"/>
            <a:chExt cx="1615" cy="1615"/>
          </a:xfrm>
        </p:grpSpPr>
        <p:sp>
          <p:nvSpPr>
            <p:cNvPr id="14371" name="Oval 9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2" name="Oval 9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9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4" name="Oval 9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4" name="Oval 10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Oval 10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2133600" y="3687763"/>
            <a:ext cx="381000" cy="381000"/>
            <a:chOff x="2078" y="1680"/>
            <a:chExt cx="1615" cy="1615"/>
          </a:xfrm>
        </p:grpSpPr>
        <p:sp>
          <p:nvSpPr>
            <p:cNvPr id="14365" name="Oval 10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6" name="Oval 10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Oval 10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8" name="Oval 10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" name="Oval 10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0" name="Oval 10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" name="Group 109"/>
          <p:cNvGrpSpPr>
            <a:grpSpLocks/>
          </p:cNvGrpSpPr>
          <p:nvPr/>
        </p:nvGrpSpPr>
        <p:grpSpPr bwMode="auto">
          <a:xfrm>
            <a:off x="2025650" y="4525963"/>
            <a:ext cx="381000" cy="381000"/>
            <a:chOff x="2078" y="1680"/>
            <a:chExt cx="1615" cy="1615"/>
          </a:xfrm>
        </p:grpSpPr>
        <p:sp>
          <p:nvSpPr>
            <p:cNvPr id="14359" name="Oval 1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0" name="Oval 1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Oval 11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2" name="Oval 1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8" name="Oval 11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4" name="Oval 1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" name="Group 116"/>
          <p:cNvGrpSpPr>
            <a:grpSpLocks/>
          </p:cNvGrpSpPr>
          <p:nvPr/>
        </p:nvGrpSpPr>
        <p:grpSpPr bwMode="auto">
          <a:xfrm>
            <a:off x="1606550" y="5300663"/>
            <a:ext cx="355600" cy="381000"/>
            <a:chOff x="2078" y="1680"/>
            <a:chExt cx="1615" cy="1615"/>
          </a:xfrm>
        </p:grpSpPr>
        <p:sp>
          <p:nvSpPr>
            <p:cNvPr id="14353" name="Oval 1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4" name="Oval 1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Oval 11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6" name="Oval 1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5" name="Oval 12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8" name="Oval 1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14351" name="Picture 3" descr="D:\Documents and Settings\Документы\Рабочий стол\О9\аним\о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3571875"/>
            <a:ext cx="1281112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2483768" y="1844824"/>
            <a:ext cx="6660232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текущего контроля и промежуточной аттестации по ПМ.02 Организация и выполнение работ по монтажу и наладке электрооборудования промышленных и гражданских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зданий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699792" y="4437112"/>
            <a:ext cx="6444208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учебной практики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специальности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11.02.11. Сети связи и системы коммутации углубленной подготовки «Специалист по телекоммуникациям» профессионального модуля</a:t>
            </a:r>
            <a:r>
              <a:rPr lang="ru-RU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ПМ 06. Конвергенция технологий и сервисов телекоммуникационных систем и информационно-коммуникационных сетей связи</a:t>
            </a:r>
          </a:p>
          <a:p>
            <a:pPr lvl="0"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5799559" cy="1487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Разработанные рабочие учебные программы</a:t>
            </a:r>
            <a:r>
              <a:rPr lang="ru-RU" dirty="0" smtClean="0">
                <a:solidFill>
                  <a:srgbClr val="FFFF05"/>
                </a:solidFill>
              </a:rPr>
              <a:t/>
            </a:r>
            <a:br>
              <a:rPr lang="ru-RU" dirty="0" smtClean="0">
                <a:solidFill>
                  <a:srgbClr val="FFFF05"/>
                </a:solidFill>
              </a:rPr>
            </a:br>
            <a:endParaRPr lang="ru-RU" dirty="0" smtClean="0">
              <a:solidFill>
                <a:srgbClr val="FFFF05"/>
              </a:solidFill>
            </a:endParaRPr>
          </a:p>
        </p:txBody>
      </p:sp>
      <p:sp>
        <p:nvSpPr>
          <p:cNvPr id="14339" name="AutoShape 54"/>
          <p:cNvSpPr>
            <a:spLocks noChangeArrowheads="1"/>
          </p:cNvSpPr>
          <p:nvPr/>
        </p:nvSpPr>
        <p:spPr bwMode="ltGray">
          <a:xfrm rot="5400000">
            <a:off x="-2465388" y="1627188"/>
            <a:ext cx="4824413" cy="4770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AutoShape 55"/>
          <p:cNvSpPr>
            <a:spLocks noChangeArrowheads="1"/>
          </p:cNvSpPr>
          <p:nvPr/>
        </p:nvSpPr>
        <p:spPr bwMode="ltGray">
          <a:xfrm rot="5400000" flipH="1">
            <a:off x="-2016125" y="2122488"/>
            <a:ext cx="4032250" cy="3930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1371600" y="2062163"/>
            <a:ext cx="381000" cy="381000"/>
            <a:chOff x="2078" y="1680"/>
            <a:chExt cx="1615" cy="1615"/>
          </a:xfrm>
        </p:grpSpPr>
        <p:sp>
          <p:nvSpPr>
            <p:cNvPr id="14377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8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0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7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2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1905000" y="2849563"/>
            <a:ext cx="381000" cy="381000"/>
            <a:chOff x="2078" y="1680"/>
            <a:chExt cx="1615" cy="1615"/>
          </a:xfrm>
        </p:grpSpPr>
        <p:sp>
          <p:nvSpPr>
            <p:cNvPr id="14371" name="Oval 9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2" name="Oval 9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9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4" name="Oval 9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4" name="Oval 10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Oval 10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2133600" y="3687763"/>
            <a:ext cx="381000" cy="381000"/>
            <a:chOff x="2078" y="1680"/>
            <a:chExt cx="1615" cy="1615"/>
          </a:xfrm>
        </p:grpSpPr>
        <p:sp>
          <p:nvSpPr>
            <p:cNvPr id="14365" name="Oval 10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6" name="Oval 10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Oval 10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8" name="Oval 10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" name="Oval 10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0" name="Oval 10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" name="Group 109"/>
          <p:cNvGrpSpPr>
            <a:grpSpLocks/>
          </p:cNvGrpSpPr>
          <p:nvPr/>
        </p:nvGrpSpPr>
        <p:grpSpPr bwMode="auto">
          <a:xfrm>
            <a:off x="2025650" y="4525963"/>
            <a:ext cx="381000" cy="381000"/>
            <a:chOff x="2078" y="1680"/>
            <a:chExt cx="1615" cy="1615"/>
          </a:xfrm>
        </p:grpSpPr>
        <p:sp>
          <p:nvSpPr>
            <p:cNvPr id="14359" name="Oval 1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0" name="Oval 1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Oval 11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2" name="Oval 1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8" name="Oval 11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4" name="Oval 1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" name="Group 116"/>
          <p:cNvGrpSpPr>
            <a:grpSpLocks/>
          </p:cNvGrpSpPr>
          <p:nvPr/>
        </p:nvGrpSpPr>
        <p:grpSpPr bwMode="auto">
          <a:xfrm>
            <a:off x="1606550" y="5300663"/>
            <a:ext cx="355600" cy="381000"/>
            <a:chOff x="2078" y="1680"/>
            <a:chExt cx="1615" cy="1615"/>
          </a:xfrm>
        </p:grpSpPr>
        <p:sp>
          <p:nvSpPr>
            <p:cNvPr id="14353" name="Oval 1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4" name="Oval 1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Oval 11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6" name="Oval 1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5" name="Oval 12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58" name="Oval 1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14351" name="Picture 3" descr="D:\Documents and Settings\Документы\Рабочий стол\О9\аним\о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3571875"/>
            <a:ext cx="1281112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2483768" y="1844824"/>
            <a:ext cx="6660232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МДК 02.03 Наладка электрооборудования Программа текущего контроля и промежуточной аттестации по ПМ.02 Организация и выполнение работ по монтажу и наладке электрооборудования промышленных и гражданских зданий МДК 02.01 Монтаж электрооборудования промышленных и гражданских зданий</a:t>
            </a:r>
          </a:p>
          <a:p>
            <a:pPr algn="ctr"/>
            <a:endParaRPr lang="ru-RU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699792" y="4149080"/>
            <a:ext cx="6444208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Методические указания для выполнения домашней контрольной работы для студентов заочного отделения по профессиональному модулю ПМ 03.Организация и выполнение работ по монтажу и наладке электрооборудования промышленных и гражданских зданий основной профессиональной образовательной программы по специальности СПО  270843 монтаж, наладка и эксплуатация электрооборудования промышленных и гражданских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зданий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8" descr="minipahot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6138" y="5929313"/>
            <a:ext cx="575786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СПЕЦИАЛЬНОСТИ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pic>
        <p:nvPicPr>
          <p:cNvPr id="1026" name="Picture 2" descr="C:\Users\ws-user\Desktop\Рагузина В.Г\наладка\экскурсия ТЭЦ\IMG_20140604_134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628800"/>
            <a:ext cx="7152120" cy="409584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" y="2889299"/>
            <a:ext cx="4283967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eaLnBrk="0" hangingPunct="0">
              <a:tabLst>
                <a:tab pos="1270000" algn="l"/>
              </a:tabLst>
            </a:pPr>
            <a:endParaRPr lang="ru-RU" dirty="0">
              <a:ea typeface="Times New Roman" pitchFamily="18" charset="0"/>
              <a:cs typeface="Arial" charset="0"/>
            </a:endParaRPr>
          </a:p>
          <a:p>
            <a:pPr eaLnBrk="0" hangingPunct="0">
              <a:tabLst>
                <a:tab pos="1270000" algn="l"/>
              </a:tabLst>
            </a:pPr>
            <a:endParaRPr lang="ru-RU" dirty="0">
              <a:ea typeface="Times New Roman" pitchFamily="18" charset="0"/>
              <a:cs typeface="Arial" charset="0"/>
            </a:endParaRPr>
          </a:p>
          <a:p>
            <a:pPr eaLnBrk="0" hangingPunct="0">
              <a:buFont typeface="Arial" charset="0"/>
              <a:buChar char="•"/>
              <a:tabLst>
                <a:tab pos="1270000" algn="l"/>
              </a:tabLs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рождения: 	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 июля 1969г.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270000" algn="l"/>
              </a:tabLst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  <a:tabLst>
                <a:tab pos="1270000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Преподаватель  ГАОУ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«ОИК» 2003г.. 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  <a:tabLst>
                <a:tab pos="1270000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Продолжаю работать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  <a:tabLst>
                <a:tab pos="1270000" algn="l"/>
              </a:tabLst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270000" algn="l"/>
              </a:tabLst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  <a:tabLst>
                <a:tab pos="1270000" algn="l"/>
              </a:tabLs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a typeface="Times New Roman" pitchFamily="18" charset="0"/>
                <a:cs typeface="Arial" charset="0"/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14313" y="5715000"/>
            <a:ext cx="3565599" cy="715089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Char char="•"/>
              <a:tabLst>
                <a:tab pos="1270000" algn="l"/>
              </a:tabLst>
              <a:defRPr/>
            </a:pP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pitchFamily="18" charset="0"/>
                <a:cs typeface="Arial" charset="0"/>
              </a:rPr>
              <a:t>E-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pitchFamily="18" charset="0"/>
                <a:cs typeface="Arial" charset="0"/>
              </a:rPr>
              <a:t>mail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pitchFamily="18" charset="0"/>
                <a:cs typeface="Arial" charset="0"/>
              </a:rPr>
              <a:t>: 	</a:t>
            </a:r>
            <a:r>
              <a:rPr lang="en-U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pitchFamily="18" charset="0"/>
                <a:cs typeface="Arial" charset="0"/>
              </a:rPr>
              <a:t>vraguzina</a:t>
            </a:r>
            <a:r>
              <a:rPr lang="ru-RU" b="1" dirty="0" smtClean="0">
                <a:solidFill>
                  <a:srgbClr val="00B050"/>
                </a:solidFill>
                <a:ea typeface="Times New Roman" pitchFamily="18" charset="0"/>
                <a:cs typeface="Arial" charset="0"/>
                <a:hlinkClick r:id="rId3"/>
              </a:rPr>
              <a:t>@</a:t>
            </a:r>
            <a:r>
              <a:rPr lang="en-US" b="1" dirty="0" err="1" smtClean="0">
                <a:solidFill>
                  <a:srgbClr val="00B050"/>
                </a:solidFill>
                <a:ea typeface="Times New Roman" pitchFamily="18" charset="0"/>
                <a:cs typeface="Arial" charset="0"/>
                <a:hlinkClick r:id="rId3"/>
              </a:rPr>
              <a:t>bk</a:t>
            </a:r>
            <a:r>
              <a:rPr lang="ru-RU" b="1" dirty="0" smtClean="0">
                <a:solidFill>
                  <a:srgbClr val="00B050"/>
                </a:solidFill>
                <a:ea typeface="Times New Roman" pitchFamily="18" charset="0"/>
                <a:cs typeface="Arial" charset="0"/>
                <a:hlinkClick r:id="rId3"/>
              </a:rPr>
              <a:t>.</a:t>
            </a:r>
            <a:r>
              <a:rPr lang="ru-RU" b="1" dirty="0" err="1" smtClean="0">
                <a:solidFill>
                  <a:srgbClr val="00B050"/>
                </a:solidFill>
                <a:ea typeface="Times New Roman" pitchFamily="18" charset="0"/>
                <a:cs typeface="Arial" charset="0"/>
                <a:hlinkClick r:id="rId3"/>
              </a:rPr>
              <a:t>ru</a:t>
            </a:r>
            <a:endParaRPr lang="ru-RU" b="1" dirty="0">
              <a:solidFill>
                <a:srgbClr val="00B050"/>
              </a:solidFill>
              <a:ea typeface="Times New Roman" pitchFamily="18" charset="0"/>
              <a:cs typeface="Arial" charset="0"/>
            </a:endParaRPr>
          </a:p>
          <a:p>
            <a:pPr eaLnBrk="0" hangingPunct="0">
              <a:tabLst>
                <a:tab pos="1270000" algn="l"/>
              </a:tabLst>
              <a:defRPr/>
            </a:pP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10" name="Picture 3" descr="C:\Documents and Settings\Admin\Рабочий стол\фотки\фото дл\Вика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2808312" cy="216024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Вика\КОПИЯ ДИПЛОМА\диплом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031943" y="1520782"/>
            <a:ext cx="4824536" cy="460851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915816" y="476672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2924944"/>
            <a:ext cx="361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Рагузина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Виктория Григорьевна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8" descr="minipahot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6138" y="5929313"/>
            <a:ext cx="575786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СПЕЦИАЛЬНОСТИ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pic>
        <p:nvPicPr>
          <p:cNvPr id="2051" name="Picture 3" descr="C:\Users\ws-user\Desktop\Рагузина В.Г\наладка\экскурсия ТЭЦ\IMG_20140604_131526.jpg"/>
          <p:cNvPicPr>
            <a:picLocks noChangeAspect="1" noChangeArrowheads="1"/>
          </p:cNvPicPr>
          <p:nvPr/>
        </p:nvPicPr>
        <p:blipFill>
          <a:blip r:embed="rId4" cstate="print"/>
          <a:srcRect t="36655" r="22209"/>
          <a:stretch>
            <a:fillRect/>
          </a:stretch>
        </p:blipFill>
        <p:spPr bwMode="auto">
          <a:xfrm>
            <a:off x="611560" y="1628800"/>
            <a:ext cx="7416824" cy="451001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504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НЕДЕЛЯ СПЕЦИАЛЬНОСТИ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pic>
        <p:nvPicPr>
          <p:cNvPr id="3074" name="Picture 2" descr="C:\Users\ws-user\Desktop\Рагузина В.Г\наладка\эл.подстанция\IMG_0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2816"/>
            <a:ext cx="7390725" cy="424366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Нормативные документы, используемые в работе</a:t>
            </a: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-252413" y="1772816"/>
            <a:ext cx="9396414" cy="3875088"/>
            <a:chOff x="-95" y="1152"/>
            <a:chExt cx="5919" cy="2441"/>
          </a:xfrm>
        </p:grpSpPr>
        <p:sp>
          <p:nvSpPr>
            <p:cNvPr id="19462" name="AutoShape 4"/>
            <p:cNvSpPr>
              <a:spLocks noChangeArrowheads="1"/>
            </p:cNvSpPr>
            <p:nvPr/>
          </p:nvSpPr>
          <p:spPr bwMode="gray">
            <a:xfrm rot="18738530">
              <a:off x="3305" y="1958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63" name="AutoShape 5"/>
            <p:cNvSpPr>
              <a:spLocks noChangeArrowheads="1"/>
            </p:cNvSpPr>
            <p:nvPr/>
          </p:nvSpPr>
          <p:spPr bwMode="gray">
            <a:xfrm rot="3465783">
              <a:off x="3010" y="2928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64" name="AutoShape 6"/>
            <p:cNvSpPr>
              <a:spLocks noChangeArrowheads="1"/>
            </p:cNvSpPr>
            <p:nvPr/>
          </p:nvSpPr>
          <p:spPr bwMode="gray">
            <a:xfrm rot="-7230978">
              <a:off x="2242" y="1613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65" name="AutoShape 7"/>
            <p:cNvSpPr>
              <a:spLocks noChangeArrowheads="1"/>
            </p:cNvSpPr>
            <p:nvPr/>
          </p:nvSpPr>
          <p:spPr bwMode="gray">
            <a:xfrm rot="7535209">
              <a:off x="2218" y="2907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67" name="AutoShape 9"/>
            <p:cNvSpPr>
              <a:spLocks noChangeArrowheads="1"/>
            </p:cNvSpPr>
            <p:nvPr/>
          </p:nvSpPr>
          <p:spPr bwMode="gray">
            <a:xfrm rot="10800000">
              <a:off x="1857" y="2271"/>
              <a:ext cx="544" cy="182"/>
            </a:xfrm>
            <a:prstGeom prst="rightArrow">
              <a:avLst>
                <a:gd name="adj1" fmla="val 35167"/>
                <a:gd name="adj2" fmla="val 121041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68" name="Oval 10"/>
            <p:cNvSpPr>
              <a:spLocks noChangeArrowheads="1"/>
            </p:cNvSpPr>
            <p:nvPr/>
          </p:nvSpPr>
          <p:spPr bwMode="gray">
            <a:xfrm>
              <a:off x="1697" y="1161"/>
              <a:ext cx="2358" cy="2359"/>
            </a:xfrm>
            <a:prstGeom prst="ellipse">
              <a:avLst/>
            </a:prstGeom>
            <a:noFill/>
            <a:ln w="38100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19469" name="Group 91"/>
            <p:cNvGrpSpPr>
              <a:grpSpLocks/>
            </p:cNvGrpSpPr>
            <p:nvPr/>
          </p:nvGrpSpPr>
          <p:grpSpPr bwMode="auto">
            <a:xfrm>
              <a:off x="2284" y="1761"/>
              <a:ext cx="1225" cy="1225"/>
              <a:chOff x="2284" y="1761"/>
              <a:chExt cx="1225" cy="1225"/>
            </a:xfrm>
          </p:grpSpPr>
          <p:sp>
            <p:nvSpPr>
              <p:cNvPr id="19483" name="Oval 29"/>
              <p:cNvSpPr>
                <a:spLocks noChangeArrowheads="1"/>
              </p:cNvSpPr>
              <p:nvPr/>
            </p:nvSpPr>
            <p:spPr bwMode="gray">
              <a:xfrm>
                <a:off x="2284" y="1761"/>
                <a:ext cx="1225" cy="12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CC00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484" name="Oval 30"/>
              <p:cNvSpPr>
                <a:spLocks noChangeArrowheads="1"/>
              </p:cNvSpPr>
              <p:nvPr/>
            </p:nvSpPr>
            <p:spPr bwMode="gray">
              <a:xfrm>
                <a:off x="2284" y="1761"/>
                <a:ext cx="1225" cy="1225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32001"/>
                    </a:srgbClr>
                  </a:gs>
                  <a:gs pos="100000">
                    <a:srgbClr val="765E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485" name="Oval 31"/>
              <p:cNvSpPr>
                <a:spLocks noChangeArrowheads="1"/>
              </p:cNvSpPr>
              <p:nvPr/>
            </p:nvSpPr>
            <p:spPr bwMode="gray">
              <a:xfrm>
                <a:off x="2364" y="1841"/>
                <a:ext cx="1065" cy="1065"/>
              </a:xfrm>
              <a:prstGeom prst="ellipse">
                <a:avLst/>
              </a:prstGeom>
              <a:gradFill rotWithShape="1">
                <a:gsLst>
                  <a:gs pos="0">
                    <a:srgbClr val="8A6E00"/>
                  </a:gs>
                  <a:gs pos="50000">
                    <a:srgbClr val="FFCC00"/>
                  </a:gs>
                  <a:gs pos="100000">
                    <a:srgbClr val="8A6E00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486" name="Oval 32"/>
              <p:cNvSpPr>
                <a:spLocks noChangeArrowheads="1"/>
              </p:cNvSpPr>
              <p:nvPr/>
            </p:nvSpPr>
            <p:spPr bwMode="gray">
              <a:xfrm>
                <a:off x="2365" y="1852"/>
                <a:ext cx="1065" cy="1065"/>
              </a:xfrm>
              <a:prstGeom prst="ellipse">
                <a:avLst/>
              </a:prstGeom>
              <a:gradFill rotWithShape="1">
                <a:gsLst>
                  <a:gs pos="0">
                    <a:srgbClr val="A28200"/>
                  </a:gs>
                  <a:gs pos="100000">
                    <a:srgbClr val="FFCC00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487" name="Oval 33"/>
              <p:cNvSpPr>
                <a:spLocks noChangeArrowheads="1"/>
              </p:cNvSpPr>
              <p:nvPr/>
            </p:nvSpPr>
            <p:spPr bwMode="gray">
              <a:xfrm>
                <a:off x="2417" y="1894"/>
                <a:ext cx="959" cy="959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488" name="Oval 34"/>
              <p:cNvSpPr>
                <a:spLocks noChangeArrowheads="1"/>
              </p:cNvSpPr>
              <p:nvPr/>
            </p:nvSpPr>
            <p:spPr bwMode="gray">
              <a:xfrm>
                <a:off x="2431" y="1906"/>
                <a:ext cx="927" cy="92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9489" name="Oval 35"/>
              <p:cNvSpPr>
                <a:spLocks noChangeArrowheads="1"/>
              </p:cNvSpPr>
              <p:nvPr/>
            </p:nvSpPr>
            <p:spPr bwMode="gray">
              <a:xfrm>
                <a:off x="2442" y="1912"/>
                <a:ext cx="906" cy="9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9490" name="Oval 36"/>
              <p:cNvSpPr>
                <a:spLocks noChangeArrowheads="1"/>
              </p:cNvSpPr>
              <p:nvPr/>
            </p:nvSpPr>
            <p:spPr bwMode="gray">
              <a:xfrm>
                <a:off x="2452" y="1921"/>
                <a:ext cx="861" cy="84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9491" name="Oval 37"/>
              <p:cNvSpPr>
                <a:spLocks noChangeArrowheads="1"/>
              </p:cNvSpPr>
              <p:nvPr/>
            </p:nvSpPr>
            <p:spPr bwMode="gray">
              <a:xfrm>
                <a:off x="2503" y="1944"/>
                <a:ext cx="765" cy="68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9470" name="Text Box 40"/>
            <p:cNvSpPr txBox="1">
              <a:spLocks noChangeArrowheads="1"/>
            </p:cNvSpPr>
            <p:nvPr/>
          </p:nvSpPr>
          <p:spPr bwMode="gray">
            <a:xfrm>
              <a:off x="2623" y="2202"/>
              <a:ext cx="540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Title</a:t>
              </a:r>
            </a:p>
          </p:txBody>
        </p:sp>
        <p:sp>
          <p:nvSpPr>
            <p:cNvPr id="19471" name="Text Box 41"/>
            <p:cNvSpPr txBox="1">
              <a:spLocks noChangeArrowheads="1"/>
            </p:cNvSpPr>
            <p:nvPr/>
          </p:nvSpPr>
          <p:spPr bwMode="auto">
            <a:xfrm>
              <a:off x="4033" y="1424"/>
              <a:ext cx="1791" cy="1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ФЕДЕРАЛЬНЫЙ ГОСУДАРСТВЕННЫЙ ОБРАЗОВАТЕЛЬНЫЙ СТАНДАРТ</a:t>
              </a:r>
              <a:endParaRPr lang="ru-RU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СРЕДНЕГО ПРОФЕССИОНАЛЬНОГО ОБРАЗОВАНИЯ</a:t>
              </a:r>
              <a:endParaRPr lang="en-US" sz="1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2" name="Text Box 42"/>
            <p:cNvSpPr txBox="1">
              <a:spLocks noChangeArrowheads="1"/>
            </p:cNvSpPr>
            <p:nvPr/>
          </p:nvSpPr>
          <p:spPr bwMode="auto">
            <a:xfrm>
              <a:off x="-95" y="1152"/>
              <a:ext cx="2236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ЗАКОН «ОБ ОБРАЗОВАНИИ РФ»</a:t>
              </a:r>
              <a:r>
                <a:rPr lang="ru-RU" sz="1600" dirty="0"/>
                <a:t/>
              </a:r>
              <a:br>
                <a:rPr lang="ru-RU" sz="1600" dirty="0"/>
              </a:b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9473" name="Text Box 43"/>
            <p:cNvSpPr txBox="1">
              <a:spLocks noChangeArrowheads="1"/>
            </p:cNvSpPr>
            <p:nvPr/>
          </p:nvSpPr>
          <p:spPr bwMode="auto">
            <a:xfrm>
              <a:off x="4178" y="2256"/>
              <a:ext cx="11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 Box 44"/>
            <p:cNvSpPr txBox="1">
              <a:spLocks noChangeArrowheads="1"/>
            </p:cNvSpPr>
            <p:nvPr/>
          </p:nvSpPr>
          <p:spPr bwMode="auto">
            <a:xfrm>
              <a:off x="3602" y="3264"/>
              <a:ext cx="170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 dirty="0" smtClean="0"/>
                <a:t>ТЕМАТИЧЕСКИЕ ПЛАНЫ</a:t>
              </a:r>
              <a:endParaRPr lang="en-US" sz="1600" b="1" dirty="0"/>
            </a:p>
          </p:txBody>
        </p:sp>
        <p:sp>
          <p:nvSpPr>
            <p:cNvPr id="19475" name="Text Box 45"/>
            <p:cNvSpPr txBox="1">
              <a:spLocks noChangeArrowheads="1"/>
            </p:cNvSpPr>
            <p:nvPr/>
          </p:nvSpPr>
          <p:spPr bwMode="auto">
            <a:xfrm>
              <a:off x="345" y="2256"/>
              <a:ext cx="1221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600" b="1" dirty="0" smtClean="0"/>
                <a:t>УЧЕБНЫЙ ПЛАН 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9476" name="Text Box 46"/>
            <p:cNvSpPr txBox="1">
              <a:spLocks noChangeArrowheads="1"/>
            </p:cNvSpPr>
            <p:nvPr/>
          </p:nvSpPr>
          <p:spPr bwMode="auto">
            <a:xfrm>
              <a:off x="64" y="3225"/>
              <a:ext cx="2023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 smtClean="0"/>
                <a:t>РАБОЧИЕ УЧЕБНЫЕ ПРОГРАММЫ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Oval 84"/>
            <p:cNvSpPr>
              <a:spLocks noChangeArrowheads="1"/>
            </p:cNvSpPr>
            <p:nvPr/>
          </p:nvSpPr>
          <p:spPr bwMode="gray">
            <a:xfrm>
              <a:off x="2113" y="1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78" name="Oval 85"/>
            <p:cNvSpPr>
              <a:spLocks noChangeArrowheads="1"/>
            </p:cNvSpPr>
            <p:nvPr/>
          </p:nvSpPr>
          <p:spPr bwMode="gray">
            <a:xfrm>
              <a:off x="3760" y="160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82B820"/>
                </a:gs>
                <a:gs pos="100000">
                  <a:srgbClr val="3C550F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0" name="Oval 87"/>
            <p:cNvSpPr>
              <a:spLocks noChangeArrowheads="1"/>
            </p:cNvSpPr>
            <p:nvPr/>
          </p:nvSpPr>
          <p:spPr bwMode="gray">
            <a:xfrm>
              <a:off x="3400" y="3239"/>
              <a:ext cx="179" cy="199"/>
            </a:xfrm>
            <a:prstGeom prst="ellipse">
              <a:avLst/>
            </a:prstGeom>
            <a:gradFill rotWithShape="1">
              <a:gsLst>
                <a:gs pos="0">
                  <a:srgbClr val="AA62EC"/>
                </a:gs>
                <a:gs pos="100000">
                  <a:srgbClr val="4F2D6D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1" name="Oval 88"/>
            <p:cNvSpPr>
              <a:spLocks noChangeArrowheads="1"/>
            </p:cNvSpPr>
            <p:nvPr/>
          </p:nvSpPr>
          <p:spPr bwMode="gray">
            <a:xfrm>
              <a:off x="2119" y="3225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4747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2" name="Oval 89"/>
            <p:cNvSpPr>
              <a:spLocks noChangeArrowheads="1"/>
            </p:cNvSpPr>
            <p:nvPr/>
          </p:nvSpPr>
          <p:spPr bwMode="gray">
            <a:xfrm>
              <a:off x="1585" y="225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9460" name="Picture 2" descr="D:\Documents and Settings\Документы\Рабочий стол\О9\аним\j028397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3000375"/>
            <a:ext cx="1071563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грамоты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043608" y="1916832"/>
            <a:ext cx="7272808" cy="345638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/>
              <a:t>Почетная  грамота Министерства Образования и науки РФ (приказ от 6 апреля 2011Г. №289/ </a:t>
            </a:r>
            <a:r>
              <a:rPr lang="ru-RU" dirty="0" err="1" smtClean="0"/>
              <a:t>к-п</a:t>
            </a:r>
            <a:r>
              <a:rPr lang="ru-RU" dirty="0" smtClean="0"/>
              <a:t>).</a:t>
            </a:r>
          </a:p>
          <a:p>
            <a:pPr algn="ctr"/>
            <a:endParaRPr lang="ru-RU" dirty="0"/>
          </a:p>
        </p:txBody>
      </p:sp>
      <p:pic>
        <p:nvPicPr>
          <p:cNvPr id="6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грамоты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Documents and Settings\Admin\Рабочий стол\Вика\ОрГЭС\20130903\грамота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413" y="1412776"/>
            <a:ext cx="7113587" cy="5040560"/>
          </a:xfrm>
          <a:prstGeom prst="rect">
            <a:avLst/>
          </a:prstGeom>
          <a:noFill/>
        </p:spPr>
      </p:pic>
      <p:pic>
        <p:nvPicPr>
          <p:cNvPr id="6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грамоты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Documents and Settings\Admin\Рабочий стол\Вика\ОрГЭС\20130903\благодарственное письмо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413" y="1412776"/>
            <a:ext cx="7113587" cy="5184576"/>
          </a:xfrm>
          <a:prstGeom prst="rect">
            <a:avLst/>
          </a:prstGeom>
          <a:noFill/>
        </p:spPr>
      </p:pic>
      <p:pic>
        <p:nvPicPr>
          <p:cNvPr id="6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грамоты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827584" y="1268760"/>
            <a:ext cx="7200800" cy="41044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/>
              <a:t>Грамота за участие в </a:t>
            </a:r>
            <a:r>
              <a:rPr lang="en-US" dirty="0" smtClean="0"/>
              <a:t>VII</a:t>
            </a:r>
            <a:r>
              <a:rPr lang="ru-RU" dirty="0" smtClean="0"/>
              <a:t> региональной студенческой научно-практической конференции «Исследовательская деятельность как основа развития творческого потенциала</a:t>
            </a:r>
            <a:r>
              <a:rPr lang="ru-RU" dirty="0" smtClean="0"/>
              <a:t>»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грамоты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Documents and Settings\Admin\Рабочий стол\Вика\грамота\грамота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169986" y="1556788"/>
            <a:ext cx="5130206" cy="4968555"/>
          </a:xfrm>
          <a:prstGeom prst="rect">
            <a:avLst/>
          </a:prstGeom>
          <a:noFill/>
        </p:spPr>
      </p:pic>
      <p:pic>
        <p:nvPicPr>
          <p:cNvPr id="6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sp>
        <p:nvSpPr>
          <p:cNvPr id="7" name="Стрелка влево 6"/>
          <p:cNvSpPr/>
          <p:nvPr/>
        </p:nvSpPr>
        <p:spPr>
          <a:xfrm>
            <a:off x="6228184" y="2636912"/>
            <a:ext cx="2664296" cy="30243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VII</a:t>
            </a:r>
            <a:r>
              <a:rPr lang="ru-RU" dirty="0" smtClean="0"/>
              <a:t> Региональная студенческая НПК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грамоты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pic>
        <p:nvPicPr>
          <p:cNvPr id="41986" name="Picture 2" descr="C:\Documents and Settings\Admin\Рабочий стол\разное\20150120\диплом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95536" y="1484782"/>
            <a:ext cx="5832648" cy="5112567"/>
          </a:xfrm>
          <a:prstGeom prst="rect">
            <a:avLst/>
          </a:prstGeom>
          <a:noFill/>
        </p:spPr>
      </p:pic>
      <p:sp>
        <p:nvSpPr>
          <p:cNvPr id="7" name="Стрелка влево 6"/>
          <p:cNvSpPr/>
          <p:nvPr/>
        </p:nvSpPr>
        <p:spPr>
          <a:xfrm>
            <a:off x="6444208" y="2636912"/>
            <a:ext cx="2376264" cy="26642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место в смотре конкурсе г.Москва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Благодарность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  <p:pic>
        <p:nvPicPr>
          <p:cNvPr id="43010" name="Picture 2" descr="C:\Documents and Settings\Admin\Рабочий стол\разное\20150120\благодарность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467543" y="1124744"/>
            <a:ext cx="5976665" cy="5733256"/>
          </a:xfrm>
          <a:prstGeom prst="rect">
            <a:avLst/>
          </a:prstGeom>
          <a:noFill/>
        </p:spPr>
      </p:pic>
      <p:sp>
        <p:nvSpPr>
          <p:cNvPr id="7" name="Стрелка влево 6"/>
          <p:cNvSpPr/>
          <p:nvPr/>
        </p:nvSpPr>
        <p:spPr>
          <a:xfrm>
            <a:off x="6228184" y="3068960"/>
            <a:ext cx="2736304" cy="23762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Профильная смена «Я - гражданин России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Выноска 1 (без границы) 10"/>
          <p:cNvSpPr/>
          <p:nvPr/>
        </p:nvSpPr>
        <p:spPr>
          <a:xfrm>
            <a:off x="4139952" y="5085184"/>
            <a:ext cx="4786312" cy="1501899"/>
          </a:xfrm>
          <a:prstGeom prst="callout1">
            <a:avLst>
              <a:gd name="adj1" fmla="val 40658"/>
              <a:gd name="adj2" fmla="val 401"/>
              <a:gd name="adj3" fmla="val -33785"/>
              <a:gd name="adj4" fmla="val -11314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Freeform 63"/>
          <p:cNvSpPr>
            <a:spLocks noEditPoints="1"/>
          </p:cNvSpPr>
          <p:nvPr/>
        </p:nvSpPr>
        <p:spPr bwMode="gray">
          <a:xfrm rot="10552877">
            <a:off x="5243513" y="1408113"/>
            <a:ext cx="3505200" cy="2897187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4996E3"/>
              </a:gs>
              <a:gs pos="50000">
                <a:srgbClr val="AFCEF7"/>
              </a:gs>
              <a:gs pos="100000">
                <a:srgbClr val="4996E3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PerspectiveFront">
              <a:rot lat="1500000" lon="20099983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4996E3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142875"/>
            <a:ext cx="69299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27525" y="5085184"/>
            <a:ext cx="4816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C00000"/>
                </a:solidFill>
              </a:rPr>
              <a:t>Педагогика и психология профессионального образования 22.04.2014г.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0"/>
            <a:ext cx="2371725" cy="1700808"/>
          </a:xfrm>
          <a:prstGeom prst="rect">
            <a:avLst/>
          </a:prstGeom>
          <a:noFill/>
        </p:spPr>
      </p:pic>
      <p:pic>
        <p:nvPicPr>
          <p:cNvPr id="12" name="Picture 1" descr="C:\Documents and Settings\Admin\Рабочий стол\разное\20150119\удостоверение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47564" y="368661"/>
            <a:ext cx="4176466" cy="482453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33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2555875" y="1268413"/>
            <a:ext cx="3527425" cy="3095625"/>
          </a:xfrm>
          <a:prstGeom prst="ellipse">
            <a:avLst/>
          </a:prstGeom>
          <a:gradFill rotWithShape="1">
            <a:gsLst>
              <a:gs pos="0">
                <a:srgbClr val="3333CC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2786063" y="1500188"/>
            <a:ext cx="3071812" cy="26431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3419873" y="260648"/>
            <a:ext cx="2736304" cy="1007765"/>
          </a:xfrm>
          <a:prstGeom prst="wedgeRectCallout">
            <a:avLst>
              <a:gd name="adj1" fmla="val -49537"/>
              <a:gd name="adj2" fmla="val 141495"/>
            </a:avLst>
          </a:prstGeom>
          <a:gradFill rotWithShape="1">
            <a:gsLst>
              <a:gs pos="0">
                <a:srgbClr val="0099CC"/>
              </a:gs>
              <a:gs pos="50000">
                <a:schemeClr val="bg1"/>
              </a:gs>
              <a:gs pos="100000">
                <a:srgbClr val="00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66CC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</a:rPr>
              <a:t>Использование ресурсов Сети</a:t>
            </a:r>
          </a:p>
        </p:txBody>
      </p:sp>
      <p:sp>
        <p:nvSpPr>
          <p:cNvPr id="3080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011863" y="3860800"/>
            <a:ext cx="2952750" cy="1081088"/>
          </a:xfrm>
          <a:prstGeom prst="wedgeRectCallout">
            <a:avLst>
              <a:gd name="adj1" fmla="val -48657"/>
              <a:gd name="adj2" fmla="val -102130"/>
            </a:avLst>
          </a:prstGeom>
          <a:gradFill rotWithShape="1">
            <a:gsLst>
              <a:gs pos="0">
                <a:schemeClr val="bg1"/>
              </a:gs>
              <a:gs pos="50000">
                <a:srgbClr val="66FF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6600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rgbClr val="006600"/>
                </a:solidFill>
              </a:rPr>
              <a:t>Создание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6600"/>
                </a:solidFill>
              </a:rPr>
              <a:t>электронных</a:t>
            </a:r>
            <a:endParaRPr lang="ru-RU" sz="2000" b="1" dirty="0">
              <a:solidFill>
                <a:srgbClr val="006600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006600"/>
                </a:solidFill>
              </a:rPr>
              <a:t>УМК</a:t>
            </a:r>
          </a:p>
        </p:txBody>
      </p:sp>
      <p:sp>
        <p:nvSpPr>
          <p:cNvPr id="3081" name="AutoShap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9388" y="188913"/>
            <a:ext cx="2519362" cy="1152525"/>
          </a:xfrm>
          <a:prstGeom prst="wedgeRectCallout">
            <a:avLst>
              <a:gd name="adj1" fmla="val 44454"/>
              <a:gd name="adj2" fmla="val 132644"/>
            </a:avLst>
          </a:prstGeom>
          <a:gradFill rotWithShape="1">
            <a:gsLst>
              <a:gs pos="0">
                <a:srgbClr val="CC3399"/>
              </a:gs>
              <a:gs pos="50000">
                <a:schemeClr val="bg1"/>
              </a:gs>
              <a:gs pos="100000">
                <a:srgbClr val="CC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660066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rgbClr val="660066"/>
                </a:solidFill>
              </a:rPr>
              <a:t>Создание </a:t>
            </a:r>
            <a:r>
              <a:rPr lang="ru-RU" sz="2000" b="1" dirty="0" err="1">
                <a:solidFill>
                  <a:srgbClr val="660066"/>
                </a:solidFill>
              </a:rPr>
              <a:t>мультимедийных</a:t>
            </a:r>
            <a:r>
              <a:rPr lang="ru-RU" sz="2000" b="1" dirty="0">
                <a:solidFill>
                  <a:srgbClr val="660066"/>
                </a:solidFill>
              </a:rPr>
              <a:t> уроков</a:t>
            </a:r>
          </a:p>
        </p:txBody>
      </p:sp>
      <p:sp>
        <p:nvSpPr>
          <p:cNvPr id="3083" name="AutoShape 1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356100" y="5373688"/>
            <a:ext cx="3600450" cy="1223962"/>
          </a:xfrm>
          <a:prstGeom prst="wedgeRectCallout">
            <a:avLst>
              <a:gd name="adj1" fmla="val -46208"/>
              <a:gd name="adj2" fmla="val -131065"/>
            </a:avLst>
          </a:prstGeom>
          <a:gradFill rotWithShape="1">
            <a:gsLst>
              <a:gs pos="0">
                <a:srgbClr val="FF3300"/>
              </a:gs>
              <a:gs pos="50000">
                <a:schemeClr val="bg1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rgbClr val="FF0000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400" b="1">
                <a:solidFill>
                  <a:srgbClr val="CC0000"/>
                </a:solidFill>
              </a:rPr>
              <a:t>Участие в профессиональных конкурсах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 flipH="1">
            <a:off x="142875" y="3714750"/>
            <a:ext cx="2500313" cy="1071563"/>
          </a:xfrm>
          <a:prstGeom prst="wedgeRectCallout">
            <a:avLst>
              <a:gd name="adj1" fmla="val -45055"/>
              <a:gd name="adj2" fmla="val -114413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FF05"/>
              </a:gs>
              <a:gs pos="100000">
                <a:srgbClr val="F17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Подготовка классных часов</a:t>
            </a:r>
          </a:p>
        </p:txBody>
      </p:sp>
      <p:pic>
        <p:nvPicPr>
          <p:cNvPr id="6155" name="Picture 4" descr="D:\Documents and Settings\Документы\Рабочий стол\О9\аним\50R1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5" y="3429000"/>
            <a:ext cx="714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987824" y="2204864"/>
            <a:ext cx="266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Педагогическая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деятельность</a:t>
            </a:r>
          </a:p>
        </p:txBody>
      </p:sp>
      <p:pic>
        <p:nvPicPr>
          <p:cNvPr id="11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8" grpId="0" animBg="1"/>
      <p:bldP spid="3079" grpId="0" animBg="1"/>
      <p:bldP spid="3080" grpId="0" animBg="1"/>
      <p:bldP spid="3081" grpId="0" animBg="1"/>
      <p:bldP spid="3083" grpId="0" animBg="1"/>
      <p:bldP spid="13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AutoShape 3"/>
          <p:cNvSpPr>
            <a:spLocks noChangeArrowheads="1"/>
          </p:cNvSpPr>
          <p:nvPr/>
        </p:nvSpPr>
        <p:spPr bwMode="gray">
          <a:xfrm flipV="1">
            <a:off x="1928813" y="2428875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gray">
          <a:xfrm>
            <a:off x="1676400" y="1695450"/>
            <a:ext cx="5791200" cy="574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  <a:ln w="38100" algn="ctr">
            <a:solidFill>
              <a:srgbClr val="00B0F0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C00000"/>
                </a:solidFill>
              </a:rPr>
              <a:t>Основные личные педагогические ценности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4400" y="4330700"/>
            <a:ext cx="1579563" cy="2070100"/>
            <a:chOff x="576" y="2476"/>
            <a:chExt cx="995" cy="1304"/>
          </a:xfrm>
        </p:grpSpPr>
        <p:grpSp>
          <p:nvGrpSpPr>
            <p:cNvPr id="7198" name="Group 7"/>
            <p:cNvGrpSpPr>
              <a:grpSpLocks/>
            </p:cNvGrpSpPr>
            <p:nvPr/>
          </p:nvGrpSpPr>
          <p:grpSpPr bwMode="auto">
            <a:xfrm>
              <a:off x="576" y="2476"/>
              <a:ext cx="936" cy="954"/>
              <a:chOff x="624" y="1584"/>
              <a:chExt cx="1248" cy="1296"/>
            </a:xfrm>
          </p:grpSpPr>
          <p:grpSp>
            <p:nvGrpSpPr>
              <p:cNvPr id="7200" name="Group 8"/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94217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03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905 w 1321"/>
                    <a:gd name="T1" fmla="*/ 44 h 712"/>
                    <a:gd name="T2" fmla="*/ 916 w 1321"/>
                    <a:gd name="T3" fmla="*/ 48 h 712"/>
                    <a:gd name="T4" fmla="*/ 919 w 1321"/>
                    <a:gd name="T5" fmla="*/ 53 h 712"/>
                    <a:gd name="T6" fmla="*/ 914 w 1321"/>
                    <a:gd name="T7" fmla="*/ 57 h 712"/>
                    <a:gd name="T8" fmla="*/ 903 w 1321"/>
                    <a:gd name="T9" fmla="*/ 61 h 712"/>
                    <a:gd name="T10" fmla="*/ 885 w 1321"/>
                    <a:gd name="T11" fmla="*/ 64 h 712"/>
                    <a:gd name="T12" fmla="*/ 861 w 1321"/>
                    <a:gd name="T13" fmla="*/ 67 h 712"/>
                    <a:gd name="T14" fmla="*/ 832 w 1321"/>
                    <a:gd name="T15" fmla="*/ 69 h 712"/>
                    <a:gd name="T16" fmla="*/ 798 w 1321"/>
                    <a:gd name="T17" fmla="*/ 72 h 712"/>
                    <a:gd name="T18" fmla="*/ 759 w 1321"/>
                    <a:gd name="T19" fmla="*/ 74 h 712"/>
                    <a:gd name="T20" fmla="*/ 717 w 1321"/>
                    <a:gd name="T21" fmla="*/ 75 h 712"/>
                    <a:gd name="T22" fmla="*/ 673 w 1321"/>
                    <a:gd name="T23" fmla="*/ 76 h 712"/>
                    <a:gd name="T24" fmla="*/ 624 w 1321"/>
                    <a:gd name="T25" fmla="*/ 77 h 712"/>
                    <a:gd name="T26" fmla="*/ 574 w 1321"/>
                    <a:gd name="T27" fmla="*/ 78 h 712"/>
                    <a:gd name="T28" fmla="*/ 553 w 1321"/>
                    <a:gd name="T29" fmla="*/ 79 h 712"/>
                    <a:gd name="T30" fmla="*/ 331 w 1321"/>
                    <a:gd name="T31" fmla="*/ 79 h 712"/>
                    <a:gd name="T32" fmla="*/ 328 w 1321"/>
                    <a:gd name="T33" fmla="*/ 79 h 712"/>
                    <a:gd name="T34" fmla="*/ 284 w 1321"/>
                    <a:gd name="T35" fmla="*/ 78 h 712"/>
                    <a:gd name="T36" fmla="*/ 242 w 1321"/>
                    <a:gd name="T37" fmla="*/ 77 h 712"/>
                    <a:gd name="T38" fmla="*/ 203 w 1321"/>
                    <a:gd name="T39" fmla="*/ 77 h 712"/>
                    <a:gd name="T40" fmla="*/ 165 w 1321"/>
                    <a:gd name="T41" fmla="*/ 75 h 712"/>
                    <a:gd name="T42" fmla="*/ 129 w 1321"/>
                    <a:gd name="T43" fmla="*/ 75 h 712"/>
                    <a:gd name="T44" fmla="*/ 100 w 1321"/>
                    <a:gd name="T45" fmla="*/ 73 h 712"/>
                    <a:gd name="T46" fmla="*/ 71 w 1321"/>
                    <a:gd name="T47" fmla="*/ 71 h 712"/>
                    <a:gd name="T48" fmla="*/ 48 w 1321"/>
                    <a:gd name="T49" fmla="*/ 69 h 712"/>
                    <a:gd name="T50" fmla="*/ 26 w 1321"/>
                    <a:gd name="T51" fmla="*/ 67 h 712"/>
                    <a:gd name="T52" fmla="*/ 18 w 1321"/>
                    <a:gd name="T53" fmla="*/ 64 h 712"/>
                    <a:gd name="T54" fmla="*/ 6 w 1321"/>
                    <a:gd name="T55" fmla="*/ 61 h 712"/>
                    <a:gd name="T56" fmla="*/ 0 w 1321"/>
                    <a:gd name="T57" fmla="*/ 58 h 712"/>
                    <a:gd name="T58" fmla="*/ 0 w 1321"/>
                    <a:gd name="T59" fmla="*/ 57 h 712"/>
                    <a:gd name="T60" fmla="*/ 4 w 1321"/>
                    <a:gd name="T61" fmla="*/ 53 h 712"/>
                    <a:gd name="T62" fmla="*/ 16 w 1321"/>
                    <a:gd name="T63" fmla="*/ 48 h 712"/>
                    <a:gd name="T64" fmla="*/ 32 w 1321"/>
                    <a:gd name="T65" fmla="*/ 41 h 712"/>
                    <a:gd name="T66" fmla="*/ 67 w 1321"/>
                    <a:gd name="T67" fmla="*/ 33 h 712"/>
                    <a:gd name="T68" fmla="*/ 104 w 1321"/>
                    <a:gd name="T69" fmla="*/ 26 h 712"/>
                    <a:gd name="T70" fmla="*/ 142 w 1321"/>
                    <a:gd name="T71" fmla="*/ 19 h 712"/>
                    <a:gd name="T72" fmla="*/ 187 w 1321"/>
                    <a:gd name="T73" fmla="*/ 13 h 712"/>
                    <a:gd name="T74" fmla="*/ 237 w 1321"/>
                    <a:gd name="T75" fmla="*/ 9 h 712"/>
                    <a:gd name="T76" fmla="*/ 288 w 1321"/>
                    <a:gd name="T77" fmla="*/ 4 h 712"/>
                    <a:gd name="T78" fmla="*/ 346 w 1321"/>
                    <a:gd name="T79" fmla="*/ 4 h 712"/>
                    <a:gd name="T80" fmla="*/ 404 w 1321"/>
                    <a:gd name="T81" fmla="*/ 4 h 712"/>
                    <a:gd name="T82" fmla="*/ 465 w 1321"/>
                    <a:gd name="T83" fmla="*/ 0 h 712"/>
                    <a:gd name="T84" fmla="*/ 465 w 1321"/>
                    <a:gd name="T85" fmla="*/ 0 h 712"/>
                    <a:gd name="T86" fmla="*/ 528 w 1321"/>
                    <a:gd name="T87" fmla="*/ 4 h 712"/>
                    <a:gd name="T88" fmla="*/ 589 w 1321"/>
                    <a:gd name="T89" fmla="*/ 4 h 712"/>
                    <a:gd name="T90" fmla="*/ 648 w 1321"/>
                    <a:gd name="T91" fmla="*/ 5 h 712"/>
                    <a:gd name="T92" fmla="*/ 703 w 1321"/>
                    <a:gd name="T93" fmla="*/ 10 h 712"/>
                    <a:gd name="T94" fmla="*/ 752 w 1321"/>
                    <a:gd name="T95" fmla="*/ 15 h 712"/>
                    <a:gd name="T96" fmla="*/ 799 w 1321"/>
                    <a:gd name="T97" fmla="*/ 21 h 712"/>
                    <a:gd name="T98" fmla="*/ 840 w 1321"/>
                    <a:gd name="T99" fmla="*/ 28 h 712"/>
                    <a:gd name="T100" fmla="*/ 875 w 1321"/>
                    <a:gd name="T101" fmla="*/ 36 h 712"/>
                    <a:gd name="T102" fmla="*/ 905 w 1321"/>
                    <a:gd name="T103" fmla="*/ 44 h 712"/>
                    <a:gd name="T104" fmla="*/ 905 w 1321"/>
                    <a:gd name="T105" fmla="*/ 44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219" name="Text Box 11"/>
              <p:cNvSpPr txBox="1">
                <a:spLocks noChangeArrowheads="1"/>
              </p:cNvSpPr>
              <p:nvPr/>
            </p:nvSpPr>
            <p:spPr bwMode="gray">
              <a:xfrm>
                <a:off x="756" y="2244"/>
                <a:ext cx="155" cy="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7199" name="Oval 12"/>
            <p:cNvSpPr>
              <a:spLocks noChangeArrowheads="1"/>
            </p:cNvSpPr>
            <p:nvPr/>
          </p:nvSpPr>
          <p:spPr bwMode="gray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819400" y="4330700"/>
            <a:ext cx="1617663" cy="2070100"/>
            <a:chOff x="1776" y="2476"/>
            <a:chExt cx="1019" cy="1304"/>
          </a:xfrm>
        </p:grpSpPr>
        <p:grpSp>
          <p:nvGrpSpPr>
            <p:cNvPr id="7193" name="Group 14"/>
            <p:cNvGrpSpPr>
              <a:grpSpLocks/>
            </p:cNvGrpSpPr>
            <p:nvPr/>
          </p:nvGrpSpPr>
          <p:grpSpPr bwMode="auto">
            <a:xfrm>
              <a:off x="1776" y="2476"/>
              <a:ext cx="960" cy="958"/>
              <a:chOff x="2016" y="1920"/>
              <a:chExt cx="1680" cy="1680"/>
            </a:xfrm>
          </p:grpSpPr>
          <p:sp>
            <p:nvSpPr>
              <p:cNvPr id="94223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4224" name="Freeform 16"/>
              <p:cNvSpPr>
                <a:spLocks/>
              </p:cNvSpPr>
              <p:nvPr/>
            </p:nvSpPr>
            <p:spPr bwMode="gray">
              <a:xfrm>
                <a:off x="2209" y="1948"/>
                <a:ext cx="1295" cy="633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4225" name="Text Box 17"/>
            <p:cNvSpPr txBox="1">
              <a:spLocks noChangeArrowheads="1"/>
            </p:cNvSpPr>
            <p:nvPr/>
          </p:nvSpPr>
          <p:spPr bwMode="gray">
            <a:xfrm>
              <a:off x="1824" y="2936"/>
              <a:ext cx="8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7195" name="Oval 18"/>
            <p:cNvSpPr>
              <a:spLocks noChangeArrowheads="1"/>
            </p:cNvSpPr>
            <p:nvPr/>
          </p:nvSpPr>
          <p:spPr bwMode="gray">
            <a:xfrm>
              <a:off x="1800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876800" y="4286250"/>
            <a:ext cx="1631950" cy="2114550"/>
            <a:chOff x="3072" y="2448"/>
            <a:chExt cx="1028" cy="1332"/>
          </a:xfrm>
        </p:grpSpPr>
        <p:grpSp>
          <p:nvGrpSpPr>
            <p:cNvPr id="7188" name="Group 20"/>
            <p:cNvGrpSpPr>
              <a:grpSpLocks/>
            </p:cNvGrpSpPr>
            <p:nvPr/>
          </p:nvGrpSpPr>
          <p:grpSpPr bwMode="auto">
            <a:xfrm>
              <a:off x="3072" y="2448"/>
              <a:ext cx="960" cy="958"/>
              <a:chOff x="2016" y="1920"/>
              <a:chExt cx="1680" cy="1680"/>
            </a:xfrm>
          </p:grpSpPr>
          <p:sp>
            <p:nvSpPr>
              <p:cNvPr id="94229" name="Oval 2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4230" name="Freeform 22"/>
              <p:cNvSpPr>
                <a:spLocks/>
              </p:cNvSpPr>
              <p:nvPr/>
            </p:nvSpPr>
            <p:spPr bwMode="gray">
              <a:xfrm>
                <a:off x="2209" y="1948"/>
                <a:ext cx="1295" cy="633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4231" name="Text Box 23"/>
            <p:cNvSpPr txBox="1">
              <a:spLocks noChangeArrowheads="1"/>
            </p:cNvSpPr>
            <p:nvPr/>
          </p:nvSpPr>
          <p:spPr bwMode="gray">
            <a:xfrm>
              <a:off x="3120" y="2908"/>
              <a:ext cx="8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7190" name="Oval 24"/>
            <p:cNvSpPr>
              <a:spLocks noChangeArrowheads="1"/>
            </p:cNvSpPr>
            <p:nvPr/>
          </p:nvSpPr>
          <p:spPr bwMode="gray">
            <a:xfrm>
              <a:off x="3105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781800" y="4286250"/>
            <a:ext cx="1579563" cy="2114550"/>
            <a:chOff x="4272" y="2448"/>
            <a:chExt cx="995" cy="1332"/>
          </a:xfrm>
        </p:grpSpPr>
        <p:grpSp>
          <p:nvGrpSpPr>
            <p:cNvPr id="7182" name="Group 26"/>
            <p:cNvGrpSpPr>
              <a:grpSpLocks/>
            </p:cNvGrpSpPr>
            <p:nvPr/>
          </p:nvGrpSpPr>
          <p:grpSpPr bwMode="auto">
            <a:xfrm>
              <a:off x="4272" y="2448"/>
              <a:ext cx="960" cy="965"/>
              <a:chOff x="2400" y="1488"/>
              <a:chExt cx="1152" cy="1152"/>
            </a:xfrm>
          </p:grpSpPr>
          <p:grpSp>
            <p:nvGrpSpPr>
              <p:cNvPr id="7184" name="Group 27"/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94236" name="Oval 2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87" name="Freeform 2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905 w 1321"/>
                    <a:gd name="T1" fmla="*/ 44 h 712"/>
                    <a:gd name="T2" fmla="*/ 916 w 1321"/>
                    <a:gd name="T3" fmla="*/ 48 h 712"/>
                    <a:gd name="T4" fmla="*/ 919 w 1321"/>
                    <a:gd name="T5" fmla="*/ 53 h 712"/>
                    <a:gd name="T6" fmla="*/ 914 w 1321"/>
                    <a:gd name="T7" fmla="*/ 57 h 712"/>
                    <a:gd name="T8" fmla="*/ 903 w 1321"/>
                    <a:gd name="T9" fmla="*/ 61 h 712"/>
                    <a:gd name="T10" fmla="*/ 885 w 1321"/>
                    <a:gd name="T11" fmla="*/ 64 h 712"/>
                    <a:gd name="T12" fmla="*/ 861 w 1321"/>
                    <a:gd name="T13" fmla="*/ 67 h 712"/>
                    <a:gd name="T14" fmla="*/ 832 w 1321"/>
                    <a:gd name="T15" fmla="*/ 69 h 712"/>
                    <a:gd name="T16" fmla="*/ 798 w 1321"/>
                    <a:gd name="T17" fmla="*/ 72 h 712"/>
                    <a:gd name="T18" fmla="*/ 759 w 1321"/>
                    <a:gd name="T19" fmla="*/ 74 h 712"/>
                    <a:gd name="T20" fmla="*/ 717 w 1321"/>
                    <a:gd name="T21" fmla="*/ 75 h 712"/>
                    <a:gd name="T22" fmla="*/ 673 w 1321"/>
                    <a:gd name="T23" fmla="*/ 76 h 712"/>
                    <a:gd name="T24" fmla="*/ 624 w 1321"/>
                    <a:gd name="T25" fmla="*/ 77 h 712"/>
                    <a:gd name="T26" fmla="*/ 574 w 1321"/>
                    <a:gd name="T27" fmla="*/ 78 h 712"/>
                    <a:gd name="T28" fmla="*/ 553 w 1321"/>
                    <a:gd name="T29" fmla="*/ 79 h 712"/>
                    <a:gd name="T30" fmla="*/ 331 w 1321"/>
                    <a:gd name="T31" fmla="*/ 79 h 712"/>
                    <a:gd name="T32" fmla="*/ 328 w 1321"/>
                    <a:gd name="T33" fmla="*/ 79 h 712"/>
                    <a:gd name="T34" fmla="*/ 284 w 1321"/>
                    <a:gd name="T35" fmla="*/ 78 h 712"/>
                    <a:gd name="T36" fmla="*/ 242 w 1321"/>
                    <a:gd name="T37" fmla="*/ 77 h 712"/>
                    <a:gd name="T38" fmla="*/ 203 w 1321"/>
                    <a:gd name="T39" fmla="*/ 77 h 712"/>
                    <a:gd name="T40" fmla="*/ 165 w 1321"/>
                    <a:gd name="T41" fmla="*/ 75 h 712"/>
                    <a:gd name="T42" fmla="*/ 129 w 1321"/>
                    <a:gd name="T43" fmla="*/ 75 h 712"/>
                    <a:gd name="T44" fmla="*/ 100 w 1321"/>
                    <a:gd name="T45" fmla="*/ 73 h 712"/>
                    <a:gd name="T46" fmla="*/ 71 w 1321"/>
                    <a:gd name="T47" fmla="*/ 71 h 712"/>
                    <a:gd name="T48" fmla="*/ 48 w 1321"/>
                    <a:gd name="T49" fmla="*/ 69 h 712"/>
                    <a:gd name="T50" fmla="*/ 26 w 1321"/>
                    <a:gd name="T51" fmla="*/ 67 h 712"/>
                    <a:gd name="T52" fmla="*/ 18 w 1321"/>
                    <a:gd name="T53" fmla="*/ 64 h 712"/>
                    <a:gd name="T54" fmla="*/ 6 w 1321"/>
                    <a:gd name="T55" fmla="*/ 61 h 712"/>
                    <a:gd name="T56" fmla="*/ 0 w 1321"/>
                    <a:gd name="T57" fmla="*/ 58 h 712"/>
                    <a:gd name="T58" fmla="*/ 0 w 1321"/>
                    <a:gd name="T59" fmla="*/ 57 h 712"/>
                    <a:gd name="T60" fmla="*/ 4 w 1321"/>
                    <a:gd name="T61" fmla="*/ 53 h 712"/>
                    <a:gd name="T62" fmla="*/ 16 w 1321"/>
                    <a:gd name="T63" fmla="*/ 48 h 712"/>
                    <a:gd name="T64" fmla="*/ 32 w 1321"/>
                    <a:gd name="T65" fmla="*/ 41 h 712"/>
                    <a:gd name="T66" fmla="*/ 67 w 1321"/>
                    <a:gd name="T67" fmla="*/ 33 h 712"/>
                    <a:gd name="T68" fmla="*/ 104 w 1321"/>
                    <a:gd name="T69" fmla="*/ 26 h 712"/>
                    <a:gd name="T70" fmla="*/ 142 w 1321"/>
                    <a:gd name="T71" fmla="*/ 19 h 712"/>
                    <a:gd name="T72" fmla="*/ 187 w 1321"/>
                    <a:gd name="T73" fmla="*/ 13 h 712"/>
                    <a:gd name="T74" fmla="*/ 237 w 1321"/>
                    <a:gd name="T75" fmla="*/ 9 h 712"/>
                    <a:gd name="T76" fmla="*/ 288 w 1321"/>
                    <a:gd name="T77" fmla="*/ 4 h 712"/>
                    <a:gd name="T78" fmla="*/ 346 w 1321"/>
                    <a:gd name="T79" fmla="*/ 4 h 712"/>
                    <a:gd name="T80" fmla="*/ 404 w 1321"/>
                    <a:gd name="T81" fmla="*/ 4 h 712"/>
                    <a:gd name="T82" fmla="*/ 465 w 1321"/>
                    <a:gd name="T83" fmla="*/ 0 h 712"/>
                    <a:gd name="T84" fmla="*/ 465 w 1321"/>
                    <a:gd name="T85" fmla="*/ 0 h 712"/>
                    <a:gd name="T86" fmla="*/ 528 w 1321"/>
                    <a:gd name="T87" fmla="*/ 4 h 712"/>
                    <a:gd name="T88" fmla="*/ 589 w 1321"/>
                    <a:gd name="T89" fmla="*/ 4 h 712"/>
                    <a:gd name="T90" fmla="*/ 648 w 1321"/>
                    <a:gd name="T91" fmla="*/ 5 h 712"/>
                    <a:gd name="T92" fmla="*/ 703 w 1321"/>
                    <a:gd name="T93" fmla="*/ 10 h 712"/>
                    <a:gd name="T94" fmla="*/ 752 w 1321"/>
                    <a:gd name="T95" fmla="*/ 15 h 712"/>
                    <a:gd name="T96" fmla="*/ 799 w 1321"/>
                    <a:gd name="T97" fmla="*/ 21 h 712"/>
                    <a:gd name="T98" fmla="*/ 840 w 1321"/>
                    <a:gd name="T99" fmla="*/ 28 h 712"/>
                    <a:gd name="T100" fmla="*/ 875 w 1321"/>
                    <a:gd name="T101" fmla="*/ 36 h 712"/>
                    <a:gd name="T102" fmla="*/ 905 w 1321"/>
                    <a:gd name="T103" fmla="*/ 44 h 712"/>
                    <a:gd name="T104" fmla="*/ 905 w 1321"/>
                    <a:gd name="T105" fmla="*/ 44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238" name="Text Box 30"/>
              <p:cNvSpPr txBox="1">
                <a:spLocks noChangeArrowheads="1"/>
              </p:cNvSpPr>
              <p:nvPr/>
            </p:nvSpPr>
            <p:spPr bwMode="gray">
              <a:xfrm>
                <a:off x="2508" y="2025"/>
                <a:ext cx="14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7183" name="Oval 31"/>
            <p:cNvSpPr>
              <a:spLocks noChangeArrowheads="1"/>
            </p:cNvSpPr>
            <p:nvPr/>
          </p:nvSpPr>
          <p:spPr bwMode="gray">
            <a:xfrm>
              <a:off x="4272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sp>
        <p:nvSpPr>
          <p:cNvPr id="34" name="Прямоугольник 33"/>
          <p:cNvSpPr>
            <a:spLocks noChangeArrowheads="1"/>
          </p:cNvSpPr>
          <p:nvPr/>
        </p:nvSpPr>
        <p:spPr bwMode="auto">
          <a:xfrm>
            <a:off x="1000125" y="4929188"/>
            <a:ext cx="1293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FF05"/>
                </a:solidFill>
              </a:rPr>
              <a:t>доверие</a:t>
            </a:r>
          </a:p>
        </p:txBody>
      </p:sp>
      <p:sp>
        <p:nvSpPr>
          <p:cNvPr id="35" name="Прямоугольник 34"/>
          <p:cNvSpPr>
            <a:spLocks noChangeArrowheads="1"/>
          </p:cNvSpPr>
          <p:nvPr/>
        </p:nvSpPr>
        <p:spPr bwMode="auto">
          <a:xfrm>
            <a:off x="2857500" y="4929188"/>
            <a:ext cx="1539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FF05"/>
                </a:solidFill>
              </a:rPr>
              <a:t>Справедли-</a:t>
            </a:r>
          </a:p>
          <a:p>
            <a:pPr algn="ctr"/>
            <a:r>
              <a:rPr lang="ru-RU" b="1">
                <a:solidFill>
                  <a:srgbClr val="FFFF05"/>
                </a:solidFill>
              </a:rPr>
              <a:t>вость</a:t>
            </a:r>
          </a:p>
        </p:txBody>
      </p:sp>
      <p:sp>
        <p:nvSpPr>
          <p:cNvPr id="36" name="Прямоугольник 35"/>
          <p:cNvSpPr>
            <a:spLocks noChangeArrowheads="1"/>
          </p:cNvSpPr>
          <p:nvPr/>
        </p:nvSpPr>
        <p:spPr bwMode="auto">
          <a:xfrm>
            <a:off x="4929188" y="4857750"/>
            <a:ext cx="1357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FF05"/>
                </a:solidFill>
              </a:rPr>
              <a:t>Уравнове-</a:t>
            </a:r>
          </a:p>
          <a:p>
            <a:r>
              <a:rPr lang="ru-RU" b="1">
                <a:solidFill>
                  <a:srgbClr val="FFFF05"/>
                </a:solidFill>
              </a:rPr>
              <a:t>шенность</a:t>
            </a:r>
          </a:p>
        </p:txBody>
      </p:sp>
      <p:sp>
        <p:nvSpPr>
          <p:cNvPr id="37" name="Прямоугольник 36"/>
          <p:cNvSpPr>
            <a:spLocks noChangeArrowheads="1"/>
          </p:cNvSpPr>
          <p:nvPr/>
        </p:nvSpPr>
        <p:spPr bwMode="auto">
          <a:xfrm>
            <a:off x="6858000" y="4857750"/>
            <a:ext cx="1343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FF05"/>
                </a:solidFill>
              </a:rPr>
              <a:t>Знание</a:t>
            </a:r>
          </a:p>
          <a:p>
            <a:pPr algn="ctr"/>
            <a:r>
              <a:rPr lang="ru-RU" b="1">
                <a:solidFill>
                  <a:srgbClr val="FFFF05"/>
                </a:solidFill>
              </a:rPr>
              <a:t> предмета</a:t>
            </a:r>
          </a:p>
        </p:txBody>
      </p:sp>
      <p:sp>
        <p:nvSpPr>
          <p:cNvPr id="7180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6905625" cy="56356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Педагогическое кредо</a:t>
            </a:r>
          </a:p>
        </p:txBody>
      </p:sp>
      <p:pic>
        <p:nvPicPr>
          <p:cNvPr id="38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animBg="1"/>
      <p:bldP spid="94212" grpId="0" animBg="1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14438" y="1857375"/>
            <a:ext cx="2170112" cy="4035425"/>
            <a:chOff x="720" y="1296"/>
            <a:chExt cx="1367" cy="2542"/>
          </a:xfrm>
        </p:grpSpPr>
        <p:sp>
          <p:nvSpPr>
            <p:cNvPr id="8231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32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33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34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35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36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237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8240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241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42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43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44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8238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8239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581400" y="1831975"/>
            <a:ext cx="2166938" cy="4035425"/>
            <a:chOff x="2208" y="1296"/>
            <a:chExt cx="1365" cy="2542"/>
          </a:xfrm>
        </p:grpSpPr>
        <p:sp>
          <p:nvSpPr>
            <p:cNvPr id="8218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9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20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21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22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223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224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225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226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227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8228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8229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30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929313" y="1785938"/>
            <a:ext cx="2170112" cy="4035425"/>
            <a:chOff x="3692" y="1296"/>
            <a:chExt cx="1367" cy="2542"/>
          </a:xfrm>
        </p:grpSpPr>
        <p:sp>
          <p:nvSpPr>
            <p:cNvPr id="8205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6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7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8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209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8213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214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15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16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217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8210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8211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2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197" name="Заголовок 48"/>
          <p:cNvSpPr>
            <a:spLocks noGrp="1"/>
          </p:cNvSpPr>
          <p:nvPr>
            <p:ph type="title"/>
          </p:nvPr>
        </p:nvSpPr>
        <p:spPr>
          <a:xfrm>
            <a:off x="0" y="620687"/>
            <a:ext cx="6804248" cy="72008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Педагогические цели и задачи </a:t>
            </a:r>
          </a:p>
        </p:txBody>
      </p:sp>
      <p:sp>
        <p:nvSpPr>
          <p:cNvPr id="8198" name="Прямоугольник 49"/>
          <p:cNvSpPr>
            <a:spLocks noChangeArrowheads="1"/>
          </p:cNvSpPr>
          <p:nvPr/>
        </p:nvSpPr>
        <p:spPr bwMode="auto">
          <a:xfrm>
            <a:off x="1285875" y="2857500"/>
            <a:ext cx="2071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Повышать свой педагогический уровень</a:t>
            </a:r>
          </a:p>
        </p:txBody>
      </p:sp>
      <p:sp>
        <p:nvSpPr>
          <p:cNvPr id="8199" name="Прямоугольник 50"/>
          <p:cNvSpPr>
            <a:spLocks noChangeArrowheads="1"/>
          </p:cNvSpPr>
          <p:nvPr/>
        </p:nvSpPr>
        <p:spPr bwMode="auto">
          <a:xfrm>
            <a:off x="3643313" y="2857500"/>
            <a:ext cx="20716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Стимулировать познавательную активность </a:t>
            </a:r>
            <a:r>
              <a:rPr lang="ru-RU" dirty="0" smtClean="0"/>
              <a:t>обучающихся</a:t>
            </a:r>
            <a:endParaRPr lang="ru-RU" dirty="0"/>
          </a:p>
        </p:txBody>
      </p:sp>
      <p:sp>
        <p:nvSpPr>
          <p:cNvPr id="8200" name="Прямоугольник 51"/>
          <p:cNvSpPr>
            <a:spLocks noChangeArrowheads="1"/>
          </p:cNvSpPr>
          <p:nvPr/>
        </p:nvSpPr>
        <p:spPr bwMode="auto">
          <a:xfrm>
            <a:off x="5929313" y="2857500"/>
            <a:ext cx="20716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Пополнять </a:t>
            </a:r>
            <a:r>
              <a:rPr lang="ru-RU" dirty="0"/>
              <a:t>свою методическую копилку, участвовать в методической работе</a:t>
            </a:r>
          </a:p>
        </p:txBody>
      </p:sp>
      <p:pic>
        <p:nvPicPr>
          <p:cNvPr id="8201" name="Picture 49" descr="D:\Documents and Settings\Документы\Рабочий стол\О9\аним\shambulin_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507206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50" descr="D:\Documents and Settings\Документы\Рабочий стол\О9\аним\raznoe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4929188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52" descr="D:\Documents and Settings\Документы\Рабочий стол\О9\аним\5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4857750"/>
            <a:ext cx="12096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/>
      <p:bldP spid="82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6"/>
          <p:cNvSpPr>
            <a:spLocks noGrp="1"/>
          </p:cNvSpPr>
          <p:nvPr>
            <p:ph type="title"/>
          </p:nvPr>
        </p:nvSpPr>
        <p:spPr>
          <a:xfrm rot="10800000" flipV="1">
            <a:off x="1" y="404664"/>
            <a:ext cx="630019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5"/>
                </a:solidFill>
              </a:rPr>
              <a:t/>
            </a:r>
            <a:br>
              <a:rPr lang="en-US" dirty="0" smtClean="0">
                <a:solidFill>
                  <a:srgbClr val="FFFF05"/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Используемые педагогические методики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214282" y="1500174"/>
          <a:ext cx="892971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0" name="Picture 4" descr="D:\Documents and Settings\Документы\Рабочий стол\О9\аним\5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500" y="2786063"/>
            <a:ext cx="10382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D:\Documents and Settings\Документы\Рабочий стол\О9\аним\08764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85938" y="4286250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D:\Documents and Settings\Документы\Рабочий стол\О9\аним\qesg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25" y="2357438"/>
            <a:ext cx="8858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4797425"/>
            <a:ext cx="309562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8" y="1643063"/>
            <a:ext cx="22098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72275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gray">
          <a:xfrm rot="-794496">
            <a:off x="4656138" y="2590800"/>
            <a:ext cx="1374775" cy="3962400"/>
          </a:xfrm>
          <a:custGeom>
            <a:avLst/>
            <a:gdLst>
              <a:gd name="T0" fmla="*/ 0 w 646"/>
              <a:gd name="T1" fmla="*/ 0 h 1861"/>
              <a:gd name="T2" fmla="*/ 2147483647 w 646"/>
              <a:gd name="T3" fmla="*/ 2147483647 h 1861"/>
              <a:gd name="T4" fmla="*/ 2147483647 w 646"/>
              <a:gd name="T5" fmla="*/ 2147483647 h 1861"/>
              <a:gd name="T6" fmla="*/ 2147483647 w 646"/>
              <a:gd name="T7" fmla="*/ 2147483647 h 1861"/>
              <a:gd name="T8" fmla="*/ 2147483647 w 646"/>
              <a:gd name="T9" fmla="*/ 2147483647 h 1861"/>
              <a:gd name="T10" fmla="*/ 2147483647 w 646"/>
              <a:gd name="T11" fmla="*/ 2147483647 h 1861"/>
              <a:gd name="T12" fmla="*/ 2147483647 w 646"/>
              <a:gd name="T13" fmla="*/ 2147483647 h 1861"/>
              <a:gd name="T14" fmla="*/ 2147483647 w 646"/>
              <a:gd name="T15" fmla="*/ 2147483647 h 1861"/>
              <a:gd name="T16" fmla="*/ 2147483647 w 646"/>
              <a:gd name="T17" fmla="*/ 2147483647 h 1861"/>
              <a:gd name="T18" fmla="*/ 2147483647 w 646"/>
              <a:gd name="T19" fmla="*/ 2147483647 h 1861"/>
              <a:gd name="T20" fmla="*/ 2147483647 w 646"/>
              <a:gd name="T21" fmla="*/ 2147483647 h 1861"/>
              <a:gd name="T22" fmla="*/ 2147483647 w 646"/>
              <a:gd name="T23" fmla="*/ 2147483647 h 1861"/>
              <a:gd name="T24" fmla="*/ 2147483647 w 646"/>
              <a:gd name="T25" fmla="*/ 2147483647 h 1861"/>
              <a:gd name="T26" fmla="*/ 2147483647 w 646"/>
              <a:gd name="T27" fmla="*/ 2147483647 h 1861"/>
              <a:gd name="T28" fmla="*/ 2147483647 w 646"/>
              <a:gd name="T29" fmla="*/ 2147483647 h 1861"/>
              <a:gd name="T30" fmla="*/ 2147483647 w 646"/>
              <a:gd name="T31" fmla="*/ 2147483647 h 1861"/>
              <a:gd name="T32" fmla="*/ 2147483647 w 646"/>
              <a:gd name="T33" fmla="*/ 2147483647 h 1861"/>
              <a:gd name="T34" fmla="*/ 2147483647 w 646"/>
              <a:gd name="T35" fmla="*/ 2147483647 h 1861"/>
              <a:gd name="T36" fmla="*/ 2147483647 w 646"/>
              <a:gd name="T37" fmla="*/ 2147483647 h 1861"/>
              <a:gd name="T38" fmla="*/ 2147483647 w 646"/>
              <a:gd name="T39" fmla="*/ 2147483647 h 1861"/>
              <a:gd name="T40" fmla="*/ 2147483647 w 646"/>
              <a:gd name="T41" fmla="*/ 2147483647 h 1861"/>
              <a:gd name="T42" fmla="*/ 2147483647 w 646"/>
              <a:gd name="T43" fmla="*/ 2147483647 h 1861"/>
              <a:gd name="T44" fmla="*/ 2147483647 w 646"/>
              <a:gd name="T45" fmla="*/ 2147483647 h 1861"/>
              <a:gd name="T46" fmla="*/ 2147483647 w 646"/>
              <a:gd name="T47" fmla="*/ 2147483647 h 1861"/>
              <a:gd name="T48" fmla="*/ 2147483647 w 646"/>
              <a:gd name="T49" fmla="*/ 2147483647 h 1861"/>
              <a:gd name="T50" fmla="*/ 2147483647 w 646"/>
              <a:gd name="T51" fmla="*/ 2147483647 h 1861"/>
              <a:gd name="T52" fmla="*/ 2147483647 w 646"/>
              <a:gd name="T53" fmla="*/ 2147483647 h 1861"/>
              <a:gd name="T54" fmla="*/ 2147483647 w 646"/>
              <a:gd name="T55" fmla="*/ 2147483647 h 1861"/>
              <a:gd name="T56" fmla="*/ 2147483647 w 646"/>
              <a:gd name="T57" fmla="*/ 2147483647 h 1861"/>
              <a:gd name="T58" fmla="*/ 2147483647 w 646"/>
              <a:gd name="T59" fmla="*/ 2147483647 h 1861"/>
              <a:gd name="T60" fmla="*/ 2147483647 w 646"/>
              <a:gd name="T61" fmla="*/ 2147483647 h 1861"/>
              <a:gd name="T62" fmla="*/ 2147483647 w 646"/>
              <a:gd name="T63" fmla="*/ 2147483647 h 1861"/>
              <a:gd name="T64" fmla="*/ 2147483647 w 646"/>
              <a:gd name="T65" fmla="*/ 2147483647 h 1861"/>
              <a:gd name="T66" fmla="*/ 2147483647 w 646"/>
              <a:gd name="T67" fmla="*/ 2147483647 h 1861"/>
              <a:gd name="T68" fmla="*/ 2147483647 w 646"/>
              <a:gd name="T69" fmla="*/ 2147483647 h 1861"/>
              <a:gd name="T70" fmla="*/ 2147483647 w 646"/>
              <a:gd name="T71" fmla="*/ 2147483647 h 1861"/>
              <a:gd name="T72" fmla="*/ 2147483647 w 646"/>
              <a:gd name="T73" fmla="*/ 2147483647 h 1861"/>
              <a:gd name="T74" fmla="*/ 2147483647 w 646"/>
              <a:gd name="T75" fmla="*/ 2147483647 h 1861"/>
              <a:gd name="T76" fmla="*/ 0 w 646"/>
              <a:gd name="T77" fmla="*/ 2147483647 h 1861"/>
              <a:gd name="T78" fmla="*/ 0 w 646"/>
              <a:gd name="T79" fmla="*/ 0 h 186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46"/>
              <a:gd name="T121" fmla="*/ 0 h 1861"/>
              <a:gd name="T122" fmla="*/ 646 w 646"/>
              <a:gd name="T123" fmla="*/ 1861 h 186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46" h="1861">
                <a:moveTo>
                  <a:pt x="0" y="0"/>
                </a:moveTo>
                <a:lnTo>
                  <a:pt x="48" y="14"/>
                </a:lnTo>
                <a:lnTo>
                  <a:pt x="98" y="32"/>
                </a:lnTo>
                <a:lnTo>
                  <a:pt x="147" y="54"/>
                </a:lnTo>
                <a:lnTo>
                  <a:pt x="195" y="81"/>
                </a:lnTo>
                <a:lnTo>
                  <a:pt x="242" y="111"/>
                </a:lnTo>
                <a:lnTo>
                  <a:pt x="288" y="147"/>
                </a:lnTo>
                <a:lnTo>
                  <a:pt x="333" y="185"/>
                </a:lnTo>
                <a:lnTo>
                  <a:pt x="377" y="228"/>
                </a:lnTo>
                <a:lnTo>
                  <a:pt x="418" y="275"/>
                </a:lnTo>
                <a:lnTo>
                  <a:pt x="457" y="325"/>
                </a:lnTo>
                <a:lnTo>
                  <a:pt x="493" y="379"/>
                </a:lnTo>
                <a:lnTo>
                  <a:pt x="526" y="437"/>
                </a:lnTo>
                <a:lnTo>
                  <a:pt x="555" y="497"/>
                </a:lnTo>
                <a:lnTo>
                  <a:pt x="582" y="562"/>
                </a:lnTo>
                <a:lnTo>
                  <a:pt x="604" y="630"/>
                </a:lnTo>
                <a:lnTo>
                  <a:pt x="621" y="700"/>
                </a:lnTo>
                <a:lnTo>
                  <a:pt x="634" y="774"/>
                </a:lnTo>
                <a:lnTo>
                  <a:pt x="642" y="851"/>
                </a:lnTo>
                <a:lnTo>
                  <a:pt x="646" y="930"/>
                </a:lnTo>
                <a:lnTo>
                  <a:pt x="643" y="1011"/>
                </a:lnTo>
                <a:lnTo>
                  <a:pt x="636" y="1086"/>
                </a:lnTo>
                <a:lnTo>
                  <a:pt x="623" y="1160"/>
                </a:lnTo>
                <a:lnTo>
                  <a:pt x="607" y="1230"/>
                </a:lnTo>
                <a:lnTo>
                  <a:pt x="585" y="1297"/>
                </a:lnTo>
                <a:lnTo>
                  <a:pt x="561" y="1361"/>
                </a:lnTo>
                <a:lnTo>
                  <a:pt x="533" y="1421"/>
                </a:lnTo>
                <a:lnTo>
                  <a:pt x="500" y="1478"/>
                </a:lnTo>
                <a:lnTo>
                  <a:pt x="466" y="1532"/>
                </a:lnTo>
                <a:lnTo>
                  <a:pt x="428" y="1582"/>
                </a:lnTo>
                <a:lnTo>
                  <a:pt x="388" y="1627"/>
                </a:lnTo>
                <a:lnTo>
                  <a:pt x="345" y="1670"/>
                </a:lnTo>
                <a:lnTo>
                  <a:pt x="301" y="1709"/>
                </a:lnTo>
                <a:lnTo>
                  <a:pt x="254" y="1744"/>
                </a:lnTo>
                <a:lnTo>
                  <a:pt x="205" y="1776"/>
                </a:lnTo>
                <a:lnTo>
                  <a:pt x="156" y="1803"/>
                </a:lnTo>
                <a:lnTo>
                  <a:pt x="104" y="1826"/>
                </a:lnTo>
                <a:lnTo>
                  <a:pt x="53" y="1846"/>
                </a:lnTo>
                <a:lnTo>
                  <a:pt x="0" y="1861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003399"/>
              </a:gs>
              <a:gs pos="100000">
                <a:srgbClr val="002266"/>
              </a:gs>
            </a:gsLst>
            <a:lin ang="0" scaled="1"/>
          </a:gradFill>
          <a:ln w="635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3139" name="Freeform 3"/>
          <p:cNvSpPr>
            <a:spLocks/>
          </p:cNvSpPr>
          <p:nvPr/>
        </p:nvSpPr>
        <p:spPr bwMode="gray">
          <a:xfrm rot="5461794">
            <a:off x="2513012" y="2055813"/>
            <a:ext cx="1374775" cy="396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4"/>
              </a:cxn>
              <a:cxn ang="0">
                <a:pos x="98" y="32"/>
              </a:cxn>
              <a:cxn ang="0">
                <a:pos x="147" y="54"/>
              </a:cxn>
              <a:cxn ang="0">
                <a:pos x="195" y="81"/>
              </a:cxn>
              <a:cxn ang="0">
                <a:pos x="242" y="111"/>
              </a:cxn>
              <a:cxn ang="0">
                <a:pos x="288" y="147"/>
              </a:cxn>
              <a:cxn ang="0">
                <a:pos x="333" y="185"/>
              </a:cxn>
              <a:cxn ang="0">
                <a:pos x="377" y="228"/>
              </a:cxn>
              <a:cxn ang="0">
                <a:pos x="418" y="275"/>
              </a:cxn>
              <a:cxn ang="0">
                <a:pos x="457" y="325"/>
              </a:cxn>
              <a:cxn ang="0">
                <a:pos x="493" y="379"/>
              </a:cxn>
              <a:cxn ang="0">
                <a:pos x="526" y="437"/>
              </a:cxn>
              <a:cxn ang="0">
                <a:pos x="555" y="497"/>
              </a:cxn>
              <a:cxn ang="0">
                <a:pos x="582" y="562"/>
              </a:cxn>
              <a:cxn ang="0">
                <a:pos x="604" y="630"/>
              </a:cxn>
              <a:cxn ang="0">
                <a:pos x="621" y="700"/>
              </a:cxn>
              <a:cxn ang="0">
                <a:pos x="634" y="774"/>
              </a:cxn>
              <a:cxn ang="0">
                <a:pos x="642" y="851"/>
              </a:cxn>
              <a:cxn ang="0">
                <a:pos x="646" y="930"/>
              </a:cxn>
              <a:cxn ang="0">
                <a:pos x="643" y="1011"/>
              </a:cxn>
              <a:cxn ang="0">
                <a:pos x="636" y="1086"/>
              </a:cxn>
              <a:cxn ang="0">
                <a:pos x="623" y="1160"/>
              </a:cxn>
              <a:cxn ang="0">
                <a:pos x="607" y="1230"/>
              </a:cxn>
              <a:cxn ang="0">
                <a:pos x="585" y="1297"/>
              </a:cxn>
              <a:cxn ang="0">
                <a:pos x="561" y="1361"/>
              </a:cxn>
              <a:cxn ang="0">
                <a:pos x="533" y="1421"/>
              </a:cxn>
              <a:cxn ang="0">
                <a:pos x="500" y="1478"/>
              </a:cxn>
              <a:cxn ang="0">
                <a:pos x="466" y="1532"/>
              </a:cxn>
              <a:cxn ang="0">
                <a:pos x="428" y="1582"/>
              </a:cxn>
              <a:cxn ang="0">
                <a:pos x="388" y="1627"/>
              </a:cxn>
              <a:cxn ang="0">
                <a:pos x="345" y="1670"/>
              </a:cxn>
              <a:cxn ang="0">
                <a:pos x="301" y="1709"/>
              </a:cxn>
              <a:cxn ang="0">
                <a:pos x="254" y="1744"/>
              </a:cxn>
              <a:cxn ang="0">
                <a:pos x="205" y="1776"/>
              </a:cxn>
              <a:cxn ang="0">
                <a:pos x="156" y="1803"/>
              </a:cxn>
              <a:cxn ang="0">
                <a:pos x="104" y="1826"/>
              </a:cxn>
              <a:cxn ang="0">
                <a:pos x="53" y="1846"/>
              </a:cxn>
              <a:cxn ang="0">
                <a:pos x="0" y="1861"/>
              </a:cxn>
              <a:cxn ang="0">
                <a:pos x="0" y="0"/>
              </a:cxn>
            </a:cxnLst>
            <a:rect l="0" t="0" r="r" b="b"/>
            <a:pathLst>
              <a:path w="646" h="1861">
                <a:moveTo>
                  <a:pt x="0" y="0"/>
                </a:moveTo>
                <a:lnTo>
                  <a:pt x="48" y="14"/>
                </a:lnTo>
                <a:lnTo>
                  <a:pt x="98" y="32"/>
                </a:lnTo>
                <a:lnTo>
                  <a:pt x="147" y="54"/>
                </a:lnTo>
                <a:lnTo>
                  <a:pt x="195" y="81"/>
                </a:lnTo>
                <a:lnTo>
                  <a:pt x="242" y="111"/>
                </a:lnTo>
                <a:lnTo>
                  <a:pt x="288" y="147"/>
                </a:lnTo>
                <a:lnTo>
                  <a:pt x="333" y="185"/>
                </a:lnTo>
                <a:lnTo>
                  <a:pt x="377" y="228"/>
                </a:lnTo>
                <a:lnTo>
                  <a:pt x="418" y="275"/>
                </a:lnTo>
                <a:lnTo>
                  <a:pt x="457" y="325"/>
                </a:lnTo>
                <a:lnTo>
                  <a:pt x="493" y="379"/>
                </a:lnTo>
                <a:lnTo>
                  <a:pt x="526" y="437"/>
                </a:lnTo>
                <a:lnTo>
                  <a:pt x="555" y="497"/>
                </a:lnTo>
                <a:lnTo>
                  <a:pt x="582" y="562"/>
                </a:lnTo>
                <a:lnTo>
                  <a:pt x="604" y="630"/>
                </a:lnTo>
                <a:lnTo>
                  <a:pt x="621" y="700"/>
                </a:lnTo>
                <a:lnTo>
                  <a:pt x="634" y="774"/>
                </a:lnTo>
                <a:lnTo>
                  <a:pt x="642" y="851"/>
                </a:lnTo>
                <a:lnTo>
                  <a:pt x="646" y="930"/>
                </a:lnTo>
                <a:lnTo>
                  <a:pt x="643" y="1011"/>
                </a:lnTo>
                <a:lnTo>
                  <a:pt x="636" y="1086"/>
                </a:lnTo>
                <a:lnTo>
                  <a:pt x="623" y="1160"/>
                </a:lnTo>
                <a:lnTo>
                  <a:pt x="607" y="1230"/>
                </a:lnTo>
                <a:lnTo>
                  <a:pt x="585" y="1297"/>
                </a:lnTo>
                <a:lnTo>
                  <a:pt x="561" y="1361"/>
                </a:lnTo>
                <a:lnTo>
                  <a:pt x="533" y="1421"/>
                </a:lnTo>
                <a:lnTo>
                  <a:pt x="500" y="1478"/>
                </a:lnTo>
                <a:lnTo>
                  <a:pt x="466" y="1532"/>
                </a:lnTo>
                <a:lnTo>
                  <a:pt x="428" y="1582"/>
                </a:lnTo>
                <a:lnTo>
                  <a:pt x="388" y="1627"/>
                </a:lnTo>
                <a:lnTo>
                  <a:pt x="345" y="1670"/>
                </a:lnTo>
                <a:lnTo>
                  <a:pt x="301" y="1709"/>
                </a:lnTo>
                <a:lnTo>
                  <a:pt x="254" y="1744"/>
                </a:lnTo>
                <a:lnTo>
                  <a:pt x="205" y="1776"/>
                </a:lnTo>
                <a:lnTo>
                  <a:pt x="156" y="1803"/>
                </a:lnTo>
                <a:lnTo>
                  <a:pt x="104" y="1826"/>
                </a:lnTo>
                <a:lnTo>
                  <a:pt x="53" y="1846"/>
                </a:lnTo>
                <a:lnTo>
                  <a:pt x="0" y="1861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66667"/>
                  <a:invGamma/>
                </a:schemeClr>
              </a:gs>
            </a:gsLst>
            <a:lin ang="5400000" scaled="1"/>
          </a:gradFill>
          <a:ln w="635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44" name="Freeform 4"/>
          <p:cNvSpPr>
            <a:spLocks/>
          </p:cNvSpPr>
          <p:nvPr/>
        </p:nvSpPr>
        <p:spPr bwMode="gray">
          <a:xfrm rot="-7471624">
            <a:off x="4722812" y="230188"/>
            <a:ext cx="1374775" cy="3962400"/>
          </a:xfrm>
          <a:custGeom>
            <a:avLst/>
            <a:gdLst>
              <a:gd name="T0" fmla="*/ 0 w 646"/>
              <a:gd name="T1" fmla="*/ 0 h 1861"/>
              <a:gd name="T2" fmla="*/ 2147483647 w 646"/>
              <a:gd name="T3" fmla="*/ 2147483647 h 1861"/>
              <a:gd name="T4" fmla="*/ 2147483647 w 646"/>
              <a:gd name="T5" fmla="*/ 2147483647 h 1861"/>
              <a:gd name="T6" fmla="*/ 2147483647 w 646"/>
              <a:gd name="T7" fmla="*/ 2147483647 h 1861"/>
              <a:gd name="T8" fmla="*/ 2147483647 w 646"/>
              <a:gd name="T9" fmla="*/ 2147483647 h 1861"/>
              <a:gd name="T10" fmla="*/ 2147483647 w 646"/>
              <a:gd name="T11" fmla="*/ 2147483647 h 1861"/>
              <a:gd name="T12" fmla="*/ 2147483647 w 646"/>
              <a:gd name="T13" fmla="*/ 2147483647 h 1861"/>
              <a:gd name="T14" fmla="*/ 2147483647 w 646"/>
              <a:gd name="T15" fmla="*/ 2147483647 h 1861"/>
              <a:gd name="T16" fmla="*/ 2147483647 w 646"/>
              <a:gd name="T17" fmla="*/ 2147483647 h 1861"/>
              <a:gd name="T18" fmla="*/ 2147483647 w 646"/>
              <a:gd name="T19" fmla="*/ 2147483647 h 1861"/>
              <a:gd name="T20" fmla="*/ 2147483647 w 646"/>
              <a:gd name="T21" fmla="*/ 2147483647 h 1861"/>
              <a:gd name="T22" fmla="*/ 2147483647 w 646"/>
              <a:gd name="T23" fmla="*/ 2147483647 h 1861"/>
              <a:gd name="T24" fmla="*/ 2147483647 w 646"/>
              <a:gd name="T25" fmla="*/ 2147483647 h 1861"/>
              <a:gd name="T26" fmla="*/ 2147483647 w 646"/>
              <a:gd name="T27" fmla="*/ 2147483647 h 1861"/>
              <a:gd name="T28" fmla="*/ 2147483647 w 646"/>
              <a:gd name="T29" fmla="*/ 2147483647 h 1861"/>
              <a:gd name="T30" fmla="*/ 2147483647 w 646"/>
              <a:gd name="T31" fmla="*/ 2147483647 h 1861"/>
              <a:gd name="T32" fmla="*/ 2147483647 w 646"/>
              <a:gd name="T33" fmla="*/ 2147483647 h 1861"/>
              <a:gd name="T34" fmla="*/ 2147483647 w 646"/>
              <a:gd name="T35" fmla="*/ 2147483647 h 1861"/>
              <a:gd name="T36" fmla="*/ 2147483647 w 646"/>
              <a:gd name="T37" fmla="*/ 2147483647 h 1861"/>
              <a:gd name="T38" fmla="*/ 2147483647 w 646"/>
              <a:gd name="T39" fmla="*/ 2147483647 h 1861"/>
              <a:gd name="T40" fmla="*/ 2147483647 w 646"/>
              <a:gd name="T41" fmla="*/ 2147483647 h 1861"/>
              <a:gd name="T42" fmla="*/ 2147483647 w 646"/>
              <a:gd name="T43" fmla="*/ 2147483647 h 1861"/>
              <a:gd name="T44" fmla="*/ 2147483647 w 646"/>
              <a:gd name="T45" fmla="*/ 2147483647 h 1861"/>
              <a:gd name="T46" fmla="*/ 2147483647 w 646"/>
              <a:gd name="T47" fmla="*/ 2147483647 h 1861"/>
              <a:gd name="T48" fmla="*/ 2147483647 w 646"/>
              <a:gd name="T49" fmla="*/ 2147483647 h 1861"/>
              <a:gd name="T50" fmla="*/ 2147483647 w 646"/>
              <a:gd name="T51" fmla="*/ 2147483647 h 1861"/>
              <a:gd name="T52" fmla="*/ 2147483647 w 646"/>
              <a:gd name="T53" fmla="*/ 2147483647 h 1861"/>
              <a:gd name="T54" fmla="*/ 2147483647 w 646"/>
              <a:gd name="T55" fmla="*/ 2147483647 h 1861"/>
              <a:gd name="T56" fmla="*/ 2147483647 w 646"/>
              <a:gd name="T57" fmla="*/ 2147483647 h 1861"/>
              <a:gd name="T58" fmla="*/ 2147483647 w 646"/>
              <a:gd name="T59" fmla="*/ 2147483647 h 1861"/>
              <a:gd name="T60" fmla="*/ 2147483647 w 646"/>
              <a:gd name="T61" fmla="*/ 2147483647 h 1861"/>
              <a:gd name="T62" fmla="*/ 2147483647 w 646"/>
              <a:gd name="T63" fmla="*/ 2147483647 h 1861"/>
              <a:gd name="T64" fmla="*/ 2147483647 w 646"/>
              <a:gd name="T65" fmla="*/ 2147483647 h 1861"/>
              <a:gd name="T66" fmla="*/ 2147483647 w 646"/>
              <a:gd name="T67" fmla="*/ 2147483647 h 1861"/>
              <a:gd name="T68" fmla="*/ 2147483647 w 646"/>
              <a:gd name="T69" fmla="*/ 2147483647 h 1861"/>
              <a:gd name="T70" fmla="*/ 2147483647 w 646"/>
              <a:gd name="T71" fmla="*/ 2147483647 h 1861"/>
              <a:gd name="T72" fmla="*/ 2147483647 w 646"/>
              <a:gd name="T73" fmla="*/ 2147483647 h 1861"/>
              <a:gd name="T74" fmla="*/ 2147483647 w 646"/>
              <a:gd name="T75" fmla="*/ 2147483647 h 1861"/>
              <a:gd name="T76" fmla="*/ 0 w 646"/>
              <a:gd name="T77" fmla="*/ 2147483647 h 1861"/>
              <a:gd name="T78" fmla="*/ 0 w 646"/>
              <a:gd name="T79" fmla="*/ 0 h 186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46"/>
              <a:gd name="T121" fmla="*/ 0 h 1861"/>
              <a:gd name="T122" fmla="*/ 646 w 646"/>
              <a:gd name="T123" fmla="*/ 1861 h 186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46" h="1861">
                <a:moveTo>
                  <a:pt x="0" y="0"/>
                </a:moveTo>
                <a:lnTo>
                  <a:pt x="48" y="14"/>
                </a:lnTo>
                <a:lnTo>
                  <a:pt x="98" y="32"/>
                </a:lnTo>
                <a:lnTo>
                  <a:pt x="147" y="54"/>
                </a:lnTo>
                <a:lnTo>
                  <a:pt x="195" y="81"/>
                </a:lnTo>
                <a:lnTo>
                  <a:pt x="242" y="111"/>
                </a:lnTo>
                <a:lnTo>
                  <a:pt x="288" y="147"/>
                </a:lnTo>
                <a:lnTo>
                  <a:pt x="333" y="185"/>
                </a:lnTo>
                <a:lnTo>
                  <a:pt x="377" y="228"/>
                </a:lnTo>
                <a:lnTo>
                  <a:pt x="418" y="275"/>
                </a:lnTo>
                <a:lnTo>
                  <a:pt x="457" y="325"/>
                </a:lnTo>
                <a:lnTo>
                  <a:pt x="493" y="379"/>
                </a:lnTo>
                <a:lnTo>
                  <a:pt x="526" y="437"/>
                </a:lnTo>
                <a:lnTo>
                  <a:pt x="555" y="497"/>
                </a:lnTo>
                <a:lnTo>
                  <a:pt x="582" y="562"/>
                </a:lnTo>
                <a:lnTo>
                  <a:pt x="604" y="630"/>
                </a:lnTo>
                <a:lnTo>
                  <a:pt x="621" y="700"/>
                </a:lnTo>
                <a:lnTo>
                  <a:pt x="634" y="774"/>
                </a:lnTo>
                <a:lnTo>
                  <a:pt x="642" y="851"/>
                </a:lnTo>
                <a:lnTo>
                  <a:pt x="646" y="930"/>
                </a:lnTo>
                <a:lnTo>
                  <a:pt x="643" y="1011"/>
                </a:lnTo>
                <a:lnTo>
                  <a:pt x="636" y="1086"/>
                </a:lnTo>
                <a:lnTo>
                  <a:pt x="623" y="1160"/>
                </a:lnTo>
                <a:lnTo>
                  <a:pt x="607" y="1230"/>
                </a:lnTo>
                <a:lnTo>
                  <a:pt x="585" y="1297"/>
                </a:lnTo>
                <a:lnTo>
                  <a:pt x="561" y="1361"/>
                </a:lnTo>
                <a:lnTo>
                  <a:pt x="533" y="1421"/>
                </a:lnTo>
                <a:lnTo>
                  <a:pt x="500" y="1478"/>
                </a:lnTo>
                <a:lnTo>
                  <a:pt x="466" y="1532"/>
                </a:lnTo>
                <a:lnTo>
                  <a:pt x="428" y="1582"/>
                </a:lnTo>
                <a:lnTo>
                  <a:pt x="388" y="1627"/>
                </a:lnTo>
                <a:lnTo>
                  <a:pt x="345" y="1670"/>
                </a:lnTo>
                <a:lnTo>
                  <a:pt x="301" y="1709"/>
                </a:lnTo>
                <a:lnTo>
                  <a:pt x="254" y="1744"/>
                </a:lnTo>
                <a:lnTo>
                  <a:pt x="205" y="1776"/>
                </a:lnTo>
                <a:lnTo>
                  <a:pt x="156" y="1803"/>
                </a:lnTo>
                <a:lnTo>
                  <a:pt x="104" y="1826"/>
                </a:lnTo>
                <a:lnTo>
                  <a:pt x="53" y="1846"/>
                </a:lnTo>
                <a:lnTo>
                  <a:pt x="0" y="1861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002266"/>
              </a:gs>
              <a:gs pos="100000">
                <a:srgbClr val="003399"/>
              </a:gs>
            </a:gsLst>
            <a:lin ang="2700000" scaled="1"/>
          </a:gradFill>
          <a:ln w="635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1285875" y="1785938"/>
            <a:ext cx="6324600" cy="4876800"/>
            <a:chOff x="768" y="1104"/>
            <a:chExt cx="3984" cy="3072"/>
          </a:xfrm>
        </p:grpSpPr>
        <p:sp>
          <p:nvSpPr>
            <p:cNvPr id="10257" name="Freeform 6"/>
            <p:cNvSpPr>
              <a:spLocks/>
            </p:cNvSpPr>
            <p:nvPr/>
          </p:nvSpPr>
          <p:spPr bwMode="gray">
            <a:xfrm>
              <a:off x="2784" y="1680"/>
              <a:ext cx="866" cy="2496"/>
            </a:xfrm>
            <a:custGeom>
              <a:avLst/>
              <a:gdLst>
                <a:gd name="T0" fmla="*/ 0 w 646"/>
                <a:gd name="T1" fmla="*/ 0 h 1861"/>
                <a:gd name="T2" fmla="*/ 665 w 646"/>
                <a:gd name="T3" fmla="*/ 200 h 1861"/>
                <a:gd name="T4" fmla="*/ 1367 w 646"/>
                <a:gd name="T5" fmla="*/ 455 h 1861"/>
                <a:gd name="T6" fmla="*/ 2058 w 646"/>
                <a:gd name="T7" fmla="*/ 755 h 1861"/>
                <a:gd name="T8" fmla="*/ 2723 w 646"/>
                <a:gd name="T9" fmla="*/ 1140 h 1861"/>
                <a:gd name="T10" fmla="*/ 3377 w 646"/>
                <a:gd name="T11" fmla="*/ 1556 h 1861"/>
                <a:gd name="T12" fmla="*/ 4020 w 646"/>
                <a:gd name="T13" fmla="*/ 2060 h 1861"/>
                <a:gd name="T14" fmla="*/ 4654 w 646"/>
                <a:gd name="T15" fmla="*/ 2606 h 1861"/>
                <a:gd name="T16" fmla="*/ 5266 w 646"/>
                <a:gd name="T17" fmla="*/ 3204 h 1861"/>
                <a:gd name="T18" fmla="*/ 5843 w 646"/>
                <a:gd name="T19" fmla="*/ 3868 h 1861"/>
                <a:gd name="T20" fmla="*/ 6394 w 646"/>
                <a:gd name="T21" fmla="*/ 4570 h 1861"/>
                <a:gd name="T22" fmla="*/ 6897 w 646"/>
                <a:gd name="T23" fmla="*/ 5318 h 1861"/>
                <a:gd name="T24" fmla="*/ 7350 w 646"/>
                <a:gd name="T25" fmla="*/ 6136 h 1861"/>
                <a:gd name="T26" fmla="*/ 7758 w 646"/>
                <a:gd name="T27" fmla="*/ 6981 h 1861"/>
                <a:gd name="T28" fmla="*/ 8136 w 646"/>
                <a:gd name="T29" fmla="*/ 7897 h 1861"/>
                <a:gd name="T30" fmla="*/ 8452 w 646"/>
                <a:gd name="T31" fmla="*/ 8851 h 1861"/>
                <a:gd name="T32" fmla="*/ 8675 w 646"/>
                <a:gd name="T33" fmla="*/ 9831 h 1861"/>
                <a:gd name="T34" fmla="*/ 8861 w 646"/>
                <a:gd name="T35" fmla="*/ 10867 h 1861"/>
                <a:gd name="T36" fmla="*/ 8978 w 646"/>
                <a:gd name="T37" fmla="*/ 11942 h 1861"/>
                <a:gd name="T38" fmla="*/ 9029 w 646"/>
                <a:gd name="T39" fmla="*/ 13053 h 1861"/>
                <a:gd name="T40" fmla="*/ 8998 w 646"/>
                <a:gd name="T41" fmla="*/ 14206 h 1861"/>
                <a:gd name="T42" fmla="*/ 8893 w 646"/>
                <a:gd name="T43" fmla="*/ 15252 h 1861"/>
                <a:gd name="T44" fmla="*/ 8707 w 646"/>
                <a:gd name="T45" fmla="*/ 16292 h 1861"/>
                <a:gd name="T46" fmla="*/ 8490 w 646"/>
                <a:gd name="T47" fmla="*/ 17276 h 1861"/>
                <a:gd name="T48" fmla="*/ 8177 w 646"/>
                <a:gd name="T49" fmla="*/ 18219 h 1861"/>
                <a:gd name="T50" fmla="*/ 7842 w 646"/>
                <a:gd name="T51" fmla="*/ 19107 h 1861"/>
                <a:gd name="T52" fmla="*/ 7451 w 646"/>
                <a:gd name="T53" fmla="*/ 19955 h 1861"/>
                <a:gd name="T54" fmla="*/ 6988 w 646"/>
                <a:gd name="T55" fmla="*/ 20749 h 1861"/>
                <a:gd name="T56" fmla="*/ 6516 w 646"/>
                <a:gd name="T57" fmla="*/ 21510 h 1861"/>
                <a:gd name="T58" fmla="*/ 5984 w 646"/>
                <a:gd name="T59" fmla="*/ 22217 h 1861"/>
                <a:gd name="T60" fmla="*/ 5419 w 646"/>
                <a:gd name="T61" fmla="*/ 22854 h 1861"/>
                <a:gd name="T62" fmla="*/ 4818 w 646"/>
                <a:gd name="T63" fmla="*/ 23454 h 1861"/>
                <a:gd name="T64" fmla="*/ 4221 w 646"/>
                <a:gd name="T65" fmla="*/ 24000 h 1861"/>
                <a:gd name="T66" fmla="*/ 3558 w 646"/>
                <a:gd name="T67" fmla="*/ 24487 h 1861"/>
                <a:gd name="T68" fmla="*/ 2874 w 646"/>
                <a:gd name="T69" fmla="*/ 24941 h 1861"/>
                <a:gd name="T70" fmla="*/ 2178 w 646"/>
                <a:gd name="T71" fmla="*/ 25321 h 1861"/>
                <a:gd name="T72" fmla="*/ 1448 w 646"/>
                <a:gd name="T73" fmla="*/ 25644 h 1861"/>
                <a:gd name="T74" fmla="*/ 737 w 646"/>
                <a:gd name="T75" fmla="*/ 25927 h 1861"/>
                <a:gd name="T76" fmla="*/ 0 w 646"/>
                <a:gd name="T77" fmla="*/ 26136 h 1861"/>
                <a:gd name="T78" fmla="*/ 0 w 646"/>
                <a:gd name="T79" fmla="*/ 0 h 18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46"/>
                <a:gd name="T121" fmla="*/ 0 h 1861"/>
                <a:gd name="T122" fmla="*/ 646 w 646"/>
                <a:gd name="T123" fmla="*/ 1861 h 186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A49450"/>
                </a:gs>
              </a:gsLst>
              <a:lin ang="0" scaled="1"/>
            </a:gra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8" name="Freeform 7"/>
            <p:cNvSpPr>
              <a:spLocks/>
            </p:cNvSpPr>
            <p:nvPr/>
          </p:nvSpPr>
          <p:spPr bwMode="gray">
            <a:xfrm rot="6256290">
              <a:off x="1583" y="1153"/>
              <a:ext cx="866" cy="2496"/>
            </a:xfrm>
            <a:custGeom>
              <a:avLst/>
              <a:gdLst>
                <a:gd name="T0" fmla="*/ 0 w 646"/>
                <a:gd name="T1" fmla="*/ 0 h 1861"/>
                <a:gd name="T2" fmla="*/ 665 w 646"/>
                <a:gd name="T3" fmla="*/ 200 h 1861"/>
                <a:gd name="T4" fmla="*/ 1367 w 646"/>
                <a:gd name="T5" fmla="*/ 455 h 1861"/>
                <a:gd name="T6" fmla="*/ 2058 w 646"/>
                <a:gd name="T7" fmla="*/ 755 h 1861"/>
                <a:gd name="T8" fmla="*/ 2723 w 646"/>
                <a:gd name="T9" fmla="*/ 1140 h 1861"/>
                <a:gd name="T10" fmla="*/ 3377 w 646"/>
                <a:gd name="T11" fmla="*/ 1556 h 1861"/>
                <a:gd name="T12" fmla="*/ 4020 w 646"/>
                <a:gd name="T13" fmla="*/ 2060 h 1861"/>
                <a:gd name="T14" fmla="*/ 4654 w 646"/>
                <a:gd name="T15" fmla="*/ 2606 h 1861"/>
                <a:gd name="T16" fmla="*/ 5266 w 646"/>
                <a:gd name="T17" fmla="*/ 3204 h 1861"/>
                <a:gd name="T18" fmla="*/ 5843 w 646"/>
                <a:gd name="T19" fmla="*/ 3868 h 1861"/>
                <a:gd name="T20" fmla="*/ 6394 w 646"/>
                <a:gd name="T21" fmla="*/ 4570 h 1861"/>
                <a:gd name="T22" fmla="*/ 6897 w 646"/>
                <a:gd name="T23" fmla="*/ 5318 h 1861"/>
                <a:gd name="T24" fmla="*/ 7350 w 646"/>
                <a:gd name="T25" fmla="*/ 6136 h 1861"/>
                <a:gd name="T26" fmla="*/ 7758 w 646"/>
                <a:gd name="T27" fmla="*/ 6981 h 1861"/>
                <a:gd name="T28" fmla="*/ 8136 w 646"/>
                <a:gd name="T29" fmla="*/ 7897 h 1861"/>
                <a:gd name="T30" fmla="*/ 8452 w 646"/>
                <a:gd name="T31" fmla="*/ 8851 h 1861"/>
                <a:gd name="T32" fmla="*/ 8675 w 646"/>
                <a:gd name="T33" fmla="*/ 9831 h 1861"/>
                <a:gd name="T34" fmla="*/ 8861 w 646"/>
                <a:gd name="T35" fmla="*/ 10867 h 1861"/>
                <a:gd name="T36" fmla="*/ 8978 w 646"/>
                <a:gd name="T37" fmla="*/ 11942 h 1861"/>
                <a:gd name="T38" fmla="*/ 9029 w 646"/>
                <a:gd name="T39" fmla="*/ 13053 h 1861"/>
                <a:gd name="T40" fmla="*/ 8998 w 646"/>
                <a:gd name="T41" fmla="*/ 14206 h 1861"/>
                <a:gd name="T42" fmla="*/ 8893 w 646"/>
                <a:gd name="T43" fmla="*/ 15252 h 1861"/>
                <a:gd name="T44" fmla="*/ 8707 w 646"/>
                <a:gd name="T45" fmla="*/ 16292 h 1861"/>
                <a:gd name="T46" fmla="*/ 8490 w 646"/>
                <a:gd name="T47" fmla="*/ 17276 h 1861"/>
                <a:gd name="T48" fmla="*/ 8177 w 646"/>
                <a:gd name="T49" fmla="*/ 18219 h 1861"/>
                <a:gd name="T50" fmla="*/ 7842 w 646"/>
                <a:gd name="T51" fmla="*/ 19107 h 1861"/>
                <a:gd name="T52" fmla="*/ 7451 w 646"/>
                <a:gd name="T53" fmla="*/ 19955 h 1861"/>
                <a:gd name="T54" fmla="*/ 6988 w 646"/>
                <a:gd name="T55" fmla="*/ 20749 h 1861"/>
                <a:gd name="T56" fmla="*/ 6516 w 646"/>
                <a:gd name="T57" fmla="*/ 21510 h 1861"/>
                <a:gd name="T58" fmla="*/ 5984 w 646"/>
                <a:gd name="T59" fmla="*/ 22217 h 1861"/>
                <a:gd name="T60" fmla="*/ 5419 w 646"/>
                <a:gd name="T61" fmla="*/ 22854 h 1861"/>
                <a:gd name="T62" fmla="*/ 4818 w 646"/>
                <a:gd name="T63" fmla="*/ 23454 h 1861"/>
                <a:gd name="T64" fmla="*/ 4221 w 646"/>
                <a:gd name="T65" fmla="*/ 24000 h 1861"/>
                <a:gd name="T66" fmla="*/ 3558 w 646"/>
                <a:gd name="T67" fmla="*/ 24487 h 1861"/>
                <a:gd name="T68" fmla="*/ 2874 w 646"/>
                <a:gd name="T69" fmla="*/ 24941 h 1861"/>
                <a:gd name="T70" fmla="*/ 2178 w 646"/>
                <a:gd name="T71" fmla="*/ 25321 h 1861"/>
                <a:gd name="T72" fmla="*/ 1448 w 646"/>
                <a:gd name="T73" fmla="*/ 25644 h 1861"/>
                <a:gd name="T74" fmla="*/ 737 w 646"/>
                <a:gd name="T75" fmla="*/ 25927 h 1861"/>
                <a:gd name="T76" fmla="*/ 0 w 646"/>
                <a:gd name="T77" fmla="*/ 26136 h 1861"/>
                <a:gd name="T78" fmla="*/ 0 w 646"/>
                <a:gd name="T79" fmla="*/ 0 h 18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46"/>
                <a:gd name="T121" fmla="*/ 0 h 1861"/>
                <a:gd name="T122" fmla="*/ 646 w 646"/>
                <a:gd name="T123" fmla="*/ 1861 h 186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5B8957"/>
                </a:gs>
              </a:gsLst>
              <a:lin ang="5400000" scaled="1"/>
            </a:gra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9" name="Freeform 8"/>
            <p:cNvSpPr>
              <a:spLocks/>
            </p:cNvSpPr>
            <p:nvPr/>
          </p:nvSpPr>
          <p:spPr bwMode="gray">
            <a:xfrm rot="-6677128">
              <a:off x="3071" y="289"/>
              <a:ext cx="866" cy="2496"/>
            </a:xfrm>
            <a:custGeom>
              <a:avLst/>
              <a:gdLst>
                <a:gd name="T0" fmla="*/ 0 w 646"/>
                <a:gd name="T1" fmla="*/ 0 h 1861"/>
                <a:gd name="T2" fmla="*/ 665 w 646"/>
                <a:gd name="T3" fmla="*/ 200 h 1861"/>
                <a:gd name="T4" fmla="*/ 1367 w 646"/>
                <a:gd name="T5" fmla="*/ 455 h 1861"/>
                <a:gd name="T6" fmla="*/ 2058 w 646"/>
                <a:gd name="T7" fmla="*/ 755 h 1861"/>
                <a:gd name="T8" fmla="*/ 2723 w 646"/>
                <a:gd name="T9" fmla="*/ 1140 h 1861"/>
                <a:gd name="T10" fmla="*/ 3377 w 646"/>
                <a:gd name="T11" fmla="*/ 1556 h 1861"/>
                <a:gd name="T12" fmla="*/ 4020 w 646"/>
                <a:gd name="T13" fmla="*/ 2060 h 1861"/>
                <a:gd name="T14" fmla="*/ 4654 w 646"/>
                <a:gd name="T15" fmla="*/ 2606 h 1861"/>
                <a:gd name="T16" fmla="*/ 5266 w 646"/>
                <a:gd name="T17" fmla="*/ 3204 h 1861"/>
                <a:gd name="T18" fmla="*/ 5843 w 646"/>
                <a:gd name="T19" fmla="*/ 3868 h 1861"/>
                <a:gd name="T20" fmla="*/ 6394 w 646"/>
                <a:gd name="T21" fmla="*/ 4570 h 1861"/>
                <a:gd name="T22" fmla="*/ 6897 w 646"/>
                <a:gd name="T23" fmla="*/ 5318 h 1861"/>
                <a:gd name="T24" fmla="*/ 7350 w 646"/>
                <a:gd name="T25" fmla="*/ 6136 h 1861"/>
                <a:gd name="T26" fmla="*/ 7758 w 646"/>
                <a:gd name="T27" fmla="*/ 6981 h 1861"/>
                <a:gd name="T28" fmla="*/ 8136 w 646"/>
                <a:gd name="T29" fmla="*/ 7897 h 1861"/>
                <a:gd name="T30" fmla="*/ 8452 w 646"/>
                <a:gd name="T31" fmla="*/ 8851 h 1861"/>
                <a:gd name="T32" fmla="*/ 8675 w 646"/>
                <a:gd name="T33" fmla="*/ 9831 h 1861"/>
                <a:gd name="T34" fmla="*/ 8861 w 646"/>
                <a:gd name="T35" fmla="*/ 10867 h 1861"/>
                <a:gd name="T36" fmla="*/ 8978 w 646"/>
                <a:gd name="T37" fmla="*/ 11942 h 1861"/>
                <a:gd name="T38" fmla="*/ 9029 w 646"/>
                <a:gd name="T39" fmla="*/ 13053 h 1861"/>
                <a:gd name="T40" fmla="*/ 8998 w 646"/>
                <a:gd name="T41" fmla="*/ 14206 h 1861"/>
                <a:gd name="T42" fmla="*/ 8893 w 646"/>
                <a:gd name="T43" fmla="*/ 15252 h 1861"/>
                <a:gd name="T44" fmla="*/ 8707 w 646"/>
                <a:gd name="T45" fmla="*/ 16292 h 1861"/>
                <a:gd name="T46" fmla="*/ 8490 w 646"/>
                <a:gd name="T47" fmla="*/ 17276 h 1861"/>
                <a:gd name="T48" fmla="*/ 8177 w 646"/>
                <a:gd name="T49" fmla="*/ 18219 h 1861"/>
                <a:gd name="T50" fmla="*/ 7842 w 646"/>
                <a:gd name="T51" fmla="*/ 19107 h 1861"/>
                <a:gd name="T52" fmla="*/ 7451 w 646"/>
                <a:gd name="T53" fmla="*/ 19955 h 1861"/>
                <a:gd name="T54" fmla="*/ 6988 w 646"/>
                <a:gd name="T55" fmla="*/ 20749 h 1861"/>
                <a:gd name="T56" fmla="*/ 6516 w 646"/>
                <a:gd name="T57" fmla="*/ 21510 h 1861"/>
                <a:gd name="T58" fmla="*/ 5984 w 646"/>
                <a:gd name="T59" fmla="*/ 22217 h 1861"/>
                <a:gd name="T60" fmla="*/ 5419 w 646"/>
                <a:gd name="T61" fmla="*/ 22854 h 1861"/>
                <a:gd name="T62" fmla="*/ 4818 w 646"/>
                <a:gd name="T63" fmla="*/ 23454 h 1861"/>
                <a:gd name="T64" fmla="*/ 4221 w 646"/>
                <a:gd name="T65" fmla="*/ 24000 h 1861"/>
                <a:gd name="T66" fmla="*/ 3558 w 646"/>
                <a:gd name="T67" fmla="*/ 24487 h 1861"/>
                <a:gd name="T68" fmla="*/ 2874 w 646"/>
                <a:gd name="T69" fmla="*/ 24941 h 1861"/>
                <a:gd name="T70" fmla="*/ 2178 w 646"/>
                <a:gd name="T71" fmla="*/ 25321 h 1861"/>
                <a:gd name="T72" fmla="*/ 1448 w 646"/>
                <a:gd name="T73" fmla="*/ 25644 h 1861"/>
                <a:gd name="T74" fmla="*/ 737 w 646"/>
                <a:gd name="T75" fmla="*/ 25927 h 1861"/>
                <a:gd name="T76" fmla="*/ 0 w 646"/>
                <a:gd name="T77" fmla="*/ 26136 h 1861"/>
                <a:gd name="T78" fmla="*/ 0 w 646"/>
                <a:gd name="T79" fmla="*/ 0 h 18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46"/>
                <a:gd name="T121" fmla="*/ 0 h 1861"/>
                <a:gd name="T122" fmla="*/ 646 w 646"/>
                <a:gd name="T123" fmla="*/ 1861 h 186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428E8C"/>
                </a:gs>
                <a:gs pos="100000">
                  <a:srgbClr val="003399"/>
                </a:gs>
              </a:gsLst>
              <a:lin ang="5400000" scaled="1"/>
            </a:gra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46" name="Group 9"/>
          <p:cNvGrpSpPr>
            <a:grpSpLocks/>
          </p:cNvGrpSpPr>
          <p:nvPr/>
        </p:nvGrpSpPr>
        <p:grpSpPr bwMode="auto">
          <a:xfrm>
            <a:off x="3714750" y="2714625"/>
            <a:ext cx="1600200" cy="1600200"/>
            <a:chOff x="2016" y="1920"/>
            <a:chExt cx="1680" cy="1680"/>
          </a:xfrm>
        </p:grpSpPr>
        <p:sp>
          <p:nvSpPr>
            <p:cNvPr id="10255" name="Oval 1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3E0C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6" name="Freeform 1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095 w 1321"/>
                <a:gd name="T1" fmla="*/ 141 h 712"/>
                <a:gd name="T2" fmla="*/ 1109 w 1321"/>
                <a:gd name="T3" fmla="*/ 156 h 712"/>
                <a:gd name="T4" fmla="*/ 1112 w 1321"/>
                <a:gd name="T5" fmla="*/ 170 h 712"/>
                <a:gd name="T6" fmla="*/ 1107 w 1321"/>
                <a:gd name="T7" fmla="*/ 182 h 712"/>
                <a:gd name="T8" fmla="*/ 1093 w 1321"/>
                <a:gd name="T9" fmla="*/ 192 h 712"/>
                <a:gd name="T10" fmla="*/ 1071 w 1321"/>
                <a:gd name="T11" fmla="*/ 204 h 712"/>
                <a:gd name="T12" fmla="*/ 1043 w 1321"/>
                <a:gd name="T13" fmla="*/ 213 h 712"/>
                <a:gd name="T14" fmla="*/ 1007 w 1321"/>
                <a:gd name="T15" fmla="*/ 221 h 712"/>
                <a:gd name="T16" fmla="*/ 966 w 1321"/>
                <a:gd name="T17" fmla="*/ 229 h 712"/>
                <a:gd name="T18" fmla="*/ 919 w 1321"/>
                <a:gd name="T19" fmla="*/ 235 h 712"/>
                <a:gd name="T20" fmla="*/ 868 w 1321"/>
                <a:gd name="T21" fmla="*/ 240 h 712"/>
                <a:gd name="T22" fmla="*/ 814 w 1321"/>
                <a:gd name="T23" fmla="*/ 243 h 712"/>
                <a:gd name="T24" fmla="*/ 754 w 1321"/>
                <a:gd name="T25" fmla="*/ 248 h 712"/>
                <a:gd name="T26" fmla="*/ 694 w 1321"/>
                <a:gd name="T27" fmla="*/ 249 h 712"/>
                <a:gd name="T28" fmla="*/ 670 w 1321"/>
                <a:gd name="T29" fmla="*/ 250 h 712"/>
                <a:gd name="T30" fmla="*/ 401 w 1321"/>
                <a:gd name="T31" fmla="*/ 250 h 712"/>
                <a:gd name="T32" fmla="*/ 397 w 1321"/>
                <a:gd name="T33" fmla="*/ 250 h 712"/>
                <a:gd name="T34" fmla="*/ 344 w 1321"/>
                <a:gd name="T35" fmla="*/ 249 h 712"/>
                <a:gd name="T36" fmla="*/ 293 w 1321"/>
                <a:gd name="T37" fmla="*/ 248 h 712"/>
                <a:gd name="T38" fmla="*/ 245 w 1321"/>
                <a:gd name="T39" fmla="*/ 245 h 712"/>
                <a:gd name="T40" fmla="*/ 199 w 1321"/>
                <a:gd name="T41" fmla="*/ 242 h 712"/>
                <a:gd name="T42" fmla="*/ 158 w 1321"/>
                <a:gd name="T43" fmla="*/ 238 h 712"/>
                <a:gd name="T44" fmla="*/ 120 w 1321"/>
                <a:gd name="T45" fmla="*/ 232 h 712"/>
                <a:gd name="T46" fmla="*/ 84 w 1321"/>
                <a:gd name="T47" fmla="*/ 228 h 712"/>
                <a:gd name="T48" fmla="*/ 58 w 1321"/>
                <a:gd name="T49" fmla="*/ 222 h 712"/>
                <a:gd name="T50" fmla="*/ 30 w 1321"/>
                <a:gd name="T51" fmla="*/ 214 h 712"/>
                <a:gd name="T52" fmla="*/ 18 w 1321"/>
                <a:gd name="T53" fmla="*/ 205 h 712"/>
                <a:gd name="T54" fmla="*/ 6 w 1321"/>
                <a:gd name="T55" fmla="*/ 195 h 712"/>
                <a:gd name="T56" fmla="*/ 0 w 1321"/>
                <a:gd name="T57" fmla="*/ 184 h 712"/>
                <a:gd name="T58" fmla="*/ 0 w 1321"/>
                <a:gd name="T59" fmla="*/ 183 h 712"/>
                <a:gd name="T60" fmla="*/ 4 w 1321"/>
                <a:gd name="T61" fmla="*/ 170 h 712"/>
                <a:gd name="T62" fmla="*/ 16 w 1321"/>
                <a:gd name="T63" fmla="*/ 157 h 712"/>
                <a:gd name="T64" fmla="*/ 42 w 1321"/>
                <a:gd name="T65" fmla="*/ 130 h 712"/>
                <a:gd name="T66" fmla="*/ 77 w 1321"/>
                <a:gd name="T67" fmla="*/ 105 h 712"/>
                <a:gd name="T68" fmla="*/ 124 w 1321"/>
                <a:gd name="T69" fmla="*/ 83 h 712"/>
                <a:gd name="T70" fmla="*/ 172 w 1321"/>
                <a:gd name="T71" fmla="*/ 61 h 712"/>
                <a:gd name="T72" fmla="*/ 227 w 1321"/>
                <a:gd name="T73" fmla="*/ 43 h 712"/>
                <a:gd name="T74" fmla="*/ 287 w 1321"/>
                <a:gd name="T75" fmla="*/ 29 h 712"/>
                <a:gd name="T76" fmla="*/ 349 w 1321"/>
                <a:gd name="T77" fmla="*/ 16 h 712"/>
                <a:gd name="T78" fmla="*/ 419 w 1321"/>
                <a:gd name="T79" fmla="*/ 8 h 712"/>
                <a:gd name="T80" fmla="*/ 489 w 1321"/>
                <a:gd name="T81" fmla="*/ 4 h 712"/>
                <a:gd name="T82" fmla="*/ 562 w 1321"/>
                <a:gd name="T83" fmla="*/ 0 h 712"/>
                <a:gd name="T84" fmla="*/ 562 w 1321"/>
                <a:gd name="T85" fmla="*/ 0 h 712"/>
                <a:gd name="T86" fmla="*/ 639 w 1321"/>
                <a:gd name="T87" fmla="*/ 4 h 712"/>
                <a:gd name="T88" fmla="*/ 713 w 1321"/>
                <a:gd name="T89" fmla="*/ 8 h 712"/>
                <a:gd name="T90" fmla="*/ 785 w 1321"/>
                <a:gd name="T91" fmla="*/ 18 h 712"/>
                <a:gd name="T92" fmla="*/ 851 w 1321"/>
                <a:gd name="T93" fmla="*/ 32 h 712"/>
                <a:gd name="T94" fmla="*/ 911 w 1321"/>
                <a:gd name="T95" fmla="*/ 48 h 712"/>
                <a:gd name="T96" fmla="*/ 967 w 1321"/>
                <a:gd name="T97" fmla="*/ 69 h 712"/>
                <a:gd name="T98" fmla="*/ 1017 w 1321"/>
                <a:gd name="T99" fmla="*/ 90 h 712"/>
                <a:gd name="T100" fmla="*/ 1060 w 1321"/>
                <a:gd name="T101" fmla="*/ 114 h 712"/>
                <a:gd name="T102" fmla="*/ 1095 w 1321"/>
                <a:gd name="T103" fmla="*/ 141 h 712"/>
                <a:gd name="T104" fmla="*/ 1095 w 1321"/>
                <a:gd name="T105" fmla="*/ 14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rgbClr val="FF3300"/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03149" name="Text Box 13"/>
          <p:cNvSpPr txBox="1">
            <a:spLocks noChangeArrowheads="1"/>
          </p:cNvSpPr>
          <p:nvPr/>
        </p:nvSpPr>
        <p:spPr bwMode="auto">
          <a:xfrm>
            <a:off x="0" y="2571750"/>
            <a:ext cx="4005263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800" b="1" dirty="0">
                <a:solidFill>
                  <a:srgbClr val="C00000"/>
                </a:solidFill>
              </a:rPr>
              <a:t>Конспекты, карточки,</a:t>
            </a:r>
          </a:p>
          <a:p>
            <a:pPr algn="r"/>
            <a:r>
              <a:rPr lang="ru-RU" sz="2800" b="1" dirty="0">
                <a:solidFill>
                  <a:srgbClr val="C00000"/>
                </a:solidFill>
              </a:rPr>
              <a:t>Тесты. </a:t>
            </a:r>
          </a:p>
        </p:txBody>
      </p:sp>
      <p:sp>
        <p:nvSpPr>
          <p:cNvPr id="603150" name="Text Box 14"/>
          <p:cNvSpPr txBox="1">
            <a:spLocks noChangeArrowheads="1"/>
          </p:cNvSpPr>
          <p:nvPr/>
        </p:nvSpPr>
        <p:spPr bwMode="auto">
          <a:xfrm>
            <a:off x="5334000" y="1905000"/>
            <a:ext cx="3465513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Информационные</a:t>
            </a:r>
          </a:p>
          <a:p>
            <a:r>
              <a:rPr lang="ru-RU" sz="2800" b="1">
                <a:solidFill>
                  <a:srgbClr val="C00000"/>
                </a:solidFill>
              </a:rPr>
              <a:t> технологии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603151" name="Text Box 15"/>
          <p:cNvSpPr txBox="1">
            <a:spLocks noChangeArrowheads="1"/>
          </p:cNvSpPr>
          <p:nvPr/>
        </p:nvSpPr>
        <p:spPr bwMode="auto">
          <a:xfrm>
            <a:off x="95250" y="4953000"/>
            <a:ext cx="5408613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800" b="1">
                <a:solidFill>
                  <a:srgbClr val="C00000"/>
                </a:solidFill>
              </a:rPr>
              <a:t>Обучение навыкам </a:t>
            </a:r>
          </a:p>
          <a:p>
            <a:pPr algn="r"/>
            <a:r>
              <a:rPr lang="ru-RU" sz="2800" b="1">
                <a:solidFill>
                  <a:srgbClr val="C00000"/>
                </a:solidFill>
              </a:rPr>
              <a:t> практической  деятельности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" y="188640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Используемые педагогические технологии</a:t>
            </a:r>
          </a:p>
        </p:txBody>
      </p:sp>
      <p:pic>
        <p:nvPicPr>
          <p:cNvPr id="10251" name="Picture 2" descr="D:\Documents and Settings\Документы\Рабочий стол\О9\аним\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30003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3" descr="D:\Documents and Settings\Документы\Рабочий стол\О9\komp.JPG"/>
          <p:cNvPicPr>
            <a:picLocks noChangeAspect="1" noChangeArrowheads="1"/>
          </p:cNvPicPr>
          <p:nvPr/>
        </p:nvPicPr>
        <p:blipFill>
          <a:blip r:embed="rId3" cstate="print"/>
          <a:srcRect t="10648" b="8333"/>
          <a:stretch>
            <a:fillRect/>
          </a:stretch>
        </p:blipFill>
        <p:spPr bwMode="auto">
          <a:xfrm>
            <a:off x="6286500" y="4714875"/>
            <a:ext cx="257175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3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3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3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03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3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03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ИКТ в процессе обучения </a:t>
            </a:r>
            <a:endParaRPr lang="en-US" sz="28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8552" name="AutoShape 24"/>
          <p:cNvSpPr>
            <a:spLocks noChangeArrowheads="1"/>
          </p:cNvSpPr>
          <p:nvPr/>
        </p:nvSpPr>
        <p:spPr bwMode="gray">
          <a:xfrm>
            <a:off x="457200" y="2209800"/>
            <a:ext cx="3048000" cy="3505200"/>
          </a:xfrm>
          <a:prstGeom prst="irregularSeal1">
            <a:avLst/>
          </a:prstGeom>
          <a:solidFill>
            <a:srgbClr val="E96421"/>
          </a:solidFill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429000" y="1905000"/>
            <a:ext cx="5715000" cy="1162050"/>
            <a:chOff x="2160" y="1200"/>
            <a:chExt cx="3600" cy="732"/>
          </a:xfrm>
        </p:grpSpPr>
        <p:sp>
          <p:nvSpPr>
            <p:cNvPr id="278542" name="AutoShape 14"/>
            <p:cNvSpPr>
              <a:spLocks noChangeArrowheads="1"/>
            </p:cNvSpPr>
            <p:nvPr/>
          </p:nvSpPr>
          <p:spPr bwMode="gray">
            <a:xfrm rot="16200000">
              <a:off x="3594" y="-234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6FC5E3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8536" name="Text Box 8"/>
            <p:cNvSpPr txBox="1">
              <a:spLocks noChangeArrowheads="1"/>
            </p:cNvSpPr>
            <p:nvPr/>
          </p:nvSpPr>
          <p:spPr bwMode="gray">
            <a:xfrm>
              <a:off x="2915" y="1392"/>
              <a:ext cx="2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0000FF"/>
                  </a:solidFill>
                </a:rPr>
                <a:t>Мультимедиа-уроки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429000" y="3257550"/>
            <a:ext cx="5867400" cy="1162050"/>
            <a:chOff x="2160" y="2052"/>
            <a:chExt cx="3696" cy="732"/>
          </a:xfrm>
        </p:grpSpPr>
        <p:sp>
          <p:nvSpPr>
            <p:cNvPr id="278543" name="AutoShape 15"/>
            <p:cNvSpPr>
              <a:spLocks noChangeArrowheads="1"/>
            </p:cNvSpPr>
            <p:nvPr/>
          </p:nvSpPr>
          <p:spPr bwMode="gray">
            <a:xfrm rot="16200000">
              <a:off x="3594" y="618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88CE58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8545" name="Text Box 17"/>
            <p:cNvSpPr txBox="1">
              <a:spLocks noChangeArrowheads="1"/>
            </p:cNvSpPr>
            <p:nvPr/>
          </p:nvSpPr>
          <p:spPr bwMode="gray">
            <a:xfrm>
              <a:off x="2867" y="2220"/>
              <a:ext cx="298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0000FF"/>
                  </a:solidFill>
                </a:rPr>
                <a:t>Методическая поддержка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429000" y="4629150"/>
            <a:ext cx="5715000" cy="1651000"/>
            <a:chOff x="2160" y="2916"/>
            <a:chExt cx="3600" cy="1040"/>
          </a:xfrm>
        </p:grpSpPr>
        <p:sp>
          <p:nvSpPr>
            <p:cNvPr id="278544" name="AutoShape 16"/>
            <p:cNvSpPr>
              <a:spLocks noChangeArrowheads="1"/>
            </p:cNvSpPr>
            <p:nvPr/>
          </p:nvSpPr>
          <p:spPr bwMode="gray">
            <a:xfrm rot="16200000">
              <a:off x="3594" y="1482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D6C33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8546" name="Text Box 18"/>
            <p:cNvSpPr txBox="1">
              <a:spLocks noChangeArrowheads="1"/>
            </p:cNvSpPr>
            <p:nvPr/>
          </p:nvSpPr>
          <p:spPr bwMode="gray">
            <a:xfrm>
              <a:off x="2867" y="3084"/>
              <a:ext cx="2893" cy="8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0000FF"/>
                  </a:solidFill>
                </a:rPr>
                <a:t>Воспитательная работа</a:t>
              </a:r>
            </a:p>
            <a:p>
              <a:pPr>
                <a:defRPr/>
              </a:pPr>
              <a:r>
                <a:rPr lang="ru-RU" sz="2800" b="1" dirty="0">
                  <a:solidFill>
                    <a:srgbClr val="0000FF"/>
                  </a:solidFill>
                </a:rPr>
                <a:t> </a:t>
              </a:r>
            </a:p>
            <a:p>
              <a:pPr>
                <a:defRPr/>
              </a:pPr>
              <a:endPara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3" name="Picture 2" descr="http://new.oink.ru/templates/oink_ru/images/logo_o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88640"/>
            <a:ext cx="2371725" cy="17008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877</TotalTime>
  <Words>694</Words>
  <Application>Microsoft Office PowerPoint</Application>
  <PresentationFormat>Экран (4:3)</PresentationFormat>
  <Paragraphs>116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Открытая</vt:lpstr>
      <vt:lpstr>Слайд 1</vt:lpstr>
      <vt:lpstr>Слайд 2</vt:lpstr>
      <vt:lpstr>Слайд 3</vt:lpstr>
      <vt:lpstr>Слайд 4</vt:lpstr>
      <vt:lpstr>Педагогическое кредо</vt:lpstr>
      <vt:lpstr>Педагогические цели и задачи </vt:lpstr>
      <vt:lpstr> Используемые педагогические методики</vt:lpstr>
      <vt:lpstr>Слайд 8</vt:lpstr>
      <vt:lpstr>Использование ИКТ в процессе обучения </vt:lpstr>
      <vt:lpstr>Участие обучающихся в конкурсах </vt:lpstr>
      <vt:lpstr>Участие обучающихся в конкурсах</vt:lpstr>
      <vt:lpstr>  Участие обучающихся в конкурсах  </vt:lpstr>
      <vt:lpstr>Учебно-воспитательная работа </vt:lpstr>
      <vt:lpstr>Разработанные рабочие учебные программы </vt:lpstr>
      <vt:lpstr>Разработанные рабочие учебные программы </vt:lpstr>
      <vt:lpstr>Разработанные рабочие учебные программы </vt:lpstr>
      <vt:lpstr>Разработанные рабочие учебные программы </vt:lpstr>
      <vt:lpstr>Разработанные рабочие учебные программы </vt:lpstr>
      <vt:lpstr>НЕДЕЛЯ СПЕЦИАЛЬНОСТИ</vt:lpstr>
      <vt:lpstr>НЕДЕЛЯ СПЕЦИАЛЬНОСТИ</vt:lpstr>
      <vt:lpstr>НЕДЕЛЯ СПЕЦИАЛЬНОСТИ</vt:lpstr>
      <vt:lpstr>Нормативные документы, используемые в работе</vt:lpstr>
      <vt:lpstr>Награды и грамоты</vt:lpstr>
      <vt:lpstr>Награды и грамоты</vt:lpstr>
      <vt:lpstr>Награды и грамоты</vt:lpstr>
      <vt:lpstr>Награды и грамоты</vt:lpstr>
      <vt:lpstr>Награды и грамоты</vt:lpstr>
      <vt:lpstr>Награды и грамоты</vt:lpstr>
      <vt:lpstr>Благодарность</vt:lpstr>
    </vt:vector>
  </TitlesOfParts>
  <Company>111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УЧЕБНО- МЕТОДИЧЕСКИЙ  КОМПЛЕКС</dc:title>
  <dc:creator>Дом</dc:creator>
  <cp:lastModifiedBy>ws-user</cp:lastModifiedBy>
  <cp:revision>118</cp:revision>
  <dcterms:created xsi:type="dcterms:W3CDTF">2009-12-17T14:54:55Z</dcterms:created>
  <dcterms:modified xsi:type="dcterms:W3CDTF">2015-01-20T04:48:33Z</dcterms:modified>
</cp:coreProperties>
</file>